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5"/>
  </p:notesMasterIdLst>
  <p:sldIdLst>
    <p:sldId id="480" r:id="rId2"/>
    <p:sldId id="493" r:id="rId3"/>
    <p:sldId id="465" r:id="rId4"/>
    <p:sldId id="258" r:id="rId5"/>
    <p:sldId id="362" r:id="rId6"/>
    <p:sldId id="487" r:id="rId7"/>
    <p:sldId id="431" r:id="rId8"/>
    <p:sldId id="409" r:id="rId9"/>
    <p:sldId id="489" r:id="rId10"/>
    <p:sldId id="490" r:id="rId11"/>
    <p:sldId id="473" r:id="rId12"/>
    <p:sldId id="491" r:id="rId13"/>
    <p:sldId id="260" r:id="rId14"/>
    <p:sldId id="484" r:id="rId15"/>
    <p:sldId id="492" r:id="rId16"/>
    <p:sldId id="288" r:id="rId17"/>
    <p:sldId id="326" r:id="rId18"/>
    <p:sldId id="423" r:id="rId19"/>
    <p:sldId id="283" r:id="rId20"/>
    <p:sldId id="485" r:id="rId21"/>
    <p:sldId id="486" r:id="rId22"/>
    <p:sldId id="488" r:id="rId23"/>
    <p:sldId id="285" r:id="rId24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Paul Grange" initials="PG" lastIdx="1" clrIdx="0">
    <p:extLst>
      <p:ext uri="{19B8F6BF-5375-455C-9EA6-DF929625EA0E}">
        <p15:presenceInfo xmlns:p15="http://schemas.microsoft.com/office/powerpoint/2012/main" userId="S::paul.grange@bisad.ae::f02bfc13-7270-4c61-bdca-125fe12d99dd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206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67E56254-A30F-4BAB-AD25-084E20F4DBF3}" v="1" dt="2022-06-02T13:54:04.093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1960" autoAdjust="0"/>
  </p:normalViewPr>
  <p:slideViewPr>
    <p:cSldViewPr snapToGrid="0">
      <p:cViewPr varScale="1">
        <p:scale>
          <a:sx n="77" d="100"/>
          <a:sy n="77" d="100"/>
        </p:scale>
        <p:origin x="163" y="43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commentAuthors" Target="commentAuthor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microsoft.com/office/2015/10/relationships/revisionInfo" Target="revisionInfo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microsoft.com/office/2016/11/relationships/changesInfo" Target="changesInfos/changesInfo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presProps" Target="presProps.xml"/><Relationship Id="rId30" Type="http://schemas.openxmlformats.org/officeDocument/2006/relationships/tableStyles" Target="tableStyle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Paul Grange" userId="f02bfc13-7270-4c61-bdca-125fe12d99dd" providerId="ADAL" clId="{67E56254-A30F-4BAB-AD25-084E20F4DBF3}"/>
    <pc:docChg chg="custSel addSld modSld">
      <pc:chgData name="Paul Grange" userId="f02bfc13-7270-4c61-bdca-125fe12d99dd" providerId="ADAL" clId="{67E56254-A30F-4BAB-AD25-084E20F4DBF3}" dt="2022-06-02T13:54:12.151" v="4" actId="26606"/>
      <pc:docMkLst>
        <pc:docMk/>
      </pc:docMkLst>
      <pc:sldChg chg="addSp delSp modSp new mod setBg">
        <pc:chgData name="Paul Grange" userId="f02bfc13-7270-4c61-bdca-125fe12d99dd" providerId="ADAL" clId="{67E56254-A30F-4BAB-AD25-084E20F4DBF3}" dt="2022-06-02T13:54:12.151" v="4" actId="26606"/>
        <pc:sldMkLst>
          <pc:docMk/>
          <pc:sldMk cId="2985241536" sldId="493"/>
        </pc:sldMkLst>
        <pc:spChg chg="del">
          <ac:chgData name="Paul Grange" userId="f02bfc13-7270-4c61-bdca-125fe12d99dd" providerId="ADAL" clId="{67E56254-A30F-4BAB-AD25-084E20F4DBF3}" dt="2022-06-02T13:54:12.151" v="4" actId="26606"/>
          <ac:spMkLst>
            <pc:docMk/>
            <pc:sldMk cId="2985241536" sldId="493"/>
            <ac:spMk id="2" creationId="{93364602-172A-B065-5580-FAF6FC9EEFC1}"/>
          </ac:spMkLst>
        </pc:spChg>
        <pc:spChg chg="del">
          <ac:chgData name="Paul Grange" userId="f02bfc13-7270-4c61-bdca-125fe12d99dd" providerId="ADAL" clId="{67E56254-A30F-4BAB-AD25-084E20F4DBF3}" dt="2022-06-02T13:54:12.151" v="4" actId="26606"/>
          <ac:spMkLst>
            <pc:docMk/>
            <pc:sldMk cId="2985241536" sldId="493"/>
            <ac:spMk id="3" creationId="{8897CC24-CB55-72B1-59E8-41A23183A60F}"/>
          </ac:spMkLst>
        </pc:spChg>
        <pc:spChg chg="add">
          <ac:chgData name="Paul Grange" userId="f02bfc13-7270-4c61-bdca-125fe12d99dd" providerId="ADAL" clId="{67E56254-A30F-4BAB-AD25-084E20F4DBF3}" dt="2022-06-02T13:54:12.151" v="4" actId="26606"/>
          <ac:spMkLst>
            <pc:docMk/>
            <pc:sldMk cId="2985241536" sldId="493"/>
            <ac:spMk id="9" creationId="{42A4FC2C-047E-45A5-965D-8E1E3BF09BC6}"/>
          </ac:spMkLst>
        </pc:spChg>
        <pc:picChg chg="add mod">
          <ac:chgData name="Paul Grange" userId="f02bfc13-7270-4c61-bdca-125fe12d99dd" providerId="ADAL" clId="{67E56254-A30F-4BAB-AD25-084E20F4DBF3}" dt="2022-06-02T13:54:12.151" v="4" actId="26606"/>
          <ac:picMkLst>
            <pc:docMk/>
            <pc:sldMk cId="2985241536" sldId="493"/>
            <ac:picMk id="4" creationId="{3FA8C71F-6037-B70C-FB15-F85D8E89207E}"/>
          </ac:picMkLst>
        </pc:pic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7062F45-B1CD-4F6B-B995-D85F1926D273}" type="datetimeFigureOut">
              <a:rPr lang="en-US" smtClean="0"/>
              <a:t>6/2/2022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9705FD7-8069-4990-82C9-37B5C4B1DA1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4636967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(0.02 x 100) = 2m + (0.2 x 20) = $4m = $6m.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9705FD7-8069-4990-82C9-37B5C4B1DA13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64506231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Shape 101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02" name="Shape 102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399" cy="4114800"/>
          </a:xfrm>
          <a:prstGeom prst="rect">
            <a:avLst/>
          </a:prstGeom>
        </p:spPr>
        <p:txBody>
          <a:bodyPr lIns="91425" tIns="91425" rIns="91425" bIns="91425" anchor="t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" name="Shape 245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46" name="Shape 246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399" cy="4114800"/>
          </a:xfrm>
          <a:prstGeom prst="rect">
            <a:avLst/>
          </a:prstGeom>
        </p:spPr>
        <p:txBody>
          <a:bodyPr lIns="91425" tIns="91425" rIns="91425" bIns="91425" anchor="t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15918887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0" name="Shape 140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41" name="Shape 141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399" cy="4114800"/>
          </a:xfrm>
          <a:prstGeom prst="rect">
            <a:avLst/>
          </a:prstGeom>
        </p:spPr>
        <p:txBody>
          <a:bodyPr lIns="91425" tIns="91425" rIns="91425" bIns="91425" anchor="t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r>
              <a:rPr lang="en-US" dirty="0"/>
              <a:t>Can</a:t>
            </a:r>
            <a:r>
              <a:rPr lang="en-US" baseline="0" dirty="0"/>
              <a:t> either print the large slides and have students copy (or photograph?) the timeline. OR, print the small event cards and have the students stick them in their books.</a:t>
            </a: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422927179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0" name="Shape 140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41" name="Shape 141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399" cy="4114800"/>
          </a:xfrm>
          <a:prstGeom prst="rect">
            <a:avLst/>
          </a:prstGeom>
        </p:spPr>
        <p:txBody>
          <a:bodyPr lIns="91425" tIns="91425" rIns="91425" bIns="91425" anchor="t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r>
              <a:rPr lang="en-US" dirty="0"/>
              <a:t>Can</a:t>
            </a:r>
            <a:r>
              <a:rPr lang="en-US" baseline="0" dirty="0"/>
              <a:t> either print the large slides and have students copy (or photograph?) the timeline. OR, print the small event cards and have the students stick them in their books.</a:t>
            </a:r>
            <a:endParaRPr dirty="0"/>
          </a:p>
        </p:txBody>
      </p:sp>
    </p:spTree>
    <p:extLst>
      <p:ext uri="{BB962C8B-B14F-4D97-AF65-F5344CB8AC3E}">
        <p14:creationId xmlns:p14="http://schemas.microsoft.com/office/powerpoint/2010/main" val="4287454606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" name="Shape 245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46" name="Shape 246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399" cy="4114800"/>
          </a:xfrm>
          <a:prstGeom prst="rect">
            <a:avLst/>
          </a:prstGeom>
        </p:spPr>
        <p:txBody>
          <a:bodyPr lIns="91425" tIns="91425" rIns="91425" bIns="91425" anchor="t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21630573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2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5" name="Google Shape;125;p5:notes"/>
          <p:cNvSpPr txBox="1">
            <a:spLocks noGrp="1"/>
          </p:cNvSpPr>
          <p:nvPr>
            <p:ph type="body" idx="1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spcFirstLastPara="1" wrap="square" lIns="91425" tIns="45700" rIns="91425" bIns="45700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  <p:sp>
        <p:nvSpPr>
          <p:cNvPr id="126" name="Google Shape;126;p5:notes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3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0" name="Shape 140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41" name="Shape 141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399" cy="4114800"/>
          </a:xfrm>
          <a:prstGeom prst="rect">
            <a:avLst/>
          </a:prstGeom>
        </p:spPr>
        <p:txBody>
          <a:bodyPr lIns="91425" tIns="91425" rIns="91425" bIns="91425" anchor="t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287617577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B59D1D1-4032-42FD-8D8B-66CAF280BA1C}" type="slidenum">
              <a:rPr lang="en-US" smtClean="0"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76536480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B59D1D1-4032-42FD-8D8B-66CAF280BA1C}" type="slidenum">
              <a:rPr lang="en-US" smtClean="0"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76536480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B59D1D1-4032-42FD-8D8B-66CAF280BA1C}" type="slidenum">
              <a:rPr lang="en-US" smtClean="0"/>
              <a:t>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76536480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9705FD7-8069-4990-82C9-37B5C4B1DA13}" type="slidenum">
              <a:rPr lang="en-US" smtClean="0"/>
              <a:t>22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8455355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5A93FBE-FB04-4C85-80F8-2C15DD4A31D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2F3FC6B-41EE-4904-AC9B-65786999E1B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B0BBB9E-E324-4292-A263-F7F8B13DFB1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D20D81-2E91-4C45-9193-B5CB9B75F07C}" type="datetimeFigureOut">
              <a:rPr lang="en-US" smtClean="0"/>
              <a:t>6/2/2022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66384C3-A95A-40EF-B82B-2E5F21B23DE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687F642-1A6C-48C4-A143-461562038C5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A0529A-BC72-4D5D-8CD7-42C86C6AB3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1545624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E3F5F3-D307-4B4D-80DD-3F40ADEE35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6DA3709-4E97-4F63-8225-ED4738529CD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0571A26-6DC1-489B-B2EB-750AF4A78FF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D20D81-2E91-4C45-9193-B5CB9B75F07C}" type="datetimeFigureOut">
              <a:rPr lang="en-US" smtClean="0"/>
              <a:t>6/2/2022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1AA40BD-D666-4414-9D3D-2CA5E4BF977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5438CD5-3318-4570-A7EE-5A510C9A06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A0529A-BC72-4D5D-8CD7-42C86C6AB3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5944556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A0318B6-F476-4B25-B82A-CA73F058CF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16B503D-EBDB-4747-A341-80604999402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4CD6758-F263-428D-8C45-DDC2DB52B89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D20D81-2E91-4C45-9193-B5CB9B75F07C}" type="datetimeFigureOut">
              <a:rPr lang="en-US" smtClean="0"/>
              <a:t>6/2/2022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8012F9A-D4A4-4413-9145-C93C5EFF804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B6537AE-2982-4C03-AE7C-2469615D73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A0529A-BC72-4D5D-8CD7-42C86C6AB3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1710788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F083382-7436-46DA-87E1-B61B2475EC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376F946-E21F-407D-8147-64E0B47DFE3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5E0FAF8A-EA83-4F08-AC30-84787AC3EB9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F39B6622-CB58-44A0-82A6-D808E94071E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D20D81-2E91-4C45-9193-B5CB9B75F07C}" type="datetimeFigureOut">
              <a:rPr lang="en-US" smtClean="0"/>
              <a:t>6/2/2022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4F0E6EB-AA08-4BAA-A48E-9A7D4AB9FAE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4D1F006-61FB-4C76-AA9D-E4AD26E7A54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A0529A-BC72-4D5D-8CD7-42C86C6AB3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175499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71A87DE-1FA8-4CE3-9E91-DAF296946A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E76E891-D23A-466D-B3B8-110FD59B2C8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FDCD236-AF40-42CE-A8B1-540983B7B13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3E71BD23-CEF0-4792-9EEA-AF781DD69AD7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C529C9F6-DAFB-4244-B584-299BC561717C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A7E4DB80-82B3-437D-8233-0DF93FBE463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D20D81-2E91-4C45-9193-B5CB9B75F07C}" type="datetimeFigureOut">
              <a:rPr lang="en-US" smtClean="0"/>
              <a:t>6/2/2022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1E9770DB-9F07-4126-9623-E4A6EFE9758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9D748015-DF9F-4F09-A02E-D428A2D5B7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A0529A-BC72-4D5D-8CD7-42C86C6AB3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0831075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D94D724-EE00-4F7C-BD1D-1C02D841103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E6BC6CCB-BABC-4612-B3D0-115C3E9C2F2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D20D81-2E91-4C45-9193-B5CB9B75F07C}" type="datetimeFigureOut">
              <a:rPr lang="en-US" smtClean="0"/>
              <a:t>6/2/2022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37CBB09-9C34-4868-9B11-5B8AFC209FA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7FA9A63-3426-46C8-8614-20C502703D1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A0529A-BC72-4D5D-8CD7-42C86C6AB3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454409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A05428A6-7783-4FA8-84D7-67C9F468AF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D20D81-2E91-4C45-9193-B5CB9B75F07C}" type="datetimeFigureOut">
              <a:rPr lang="en-US" smtClean="0"/>
              <a:t>6/2/2022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806001BD-AB5A-4199-AFE1-D872F790CC8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C989C2D-2452-4B1B-84D9-16A87A1889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A0529A-BC72-4D5D-8CD7-42C86C6AB3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1604492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27A232B-C642-4347-B602-C1B6F24819A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9369AF9-9708-4CED-98AB-C84CC40C2DC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516D6AA8-B9D2-426B-8134-B7B793D5165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C50057D-8CDA-443D-8E34-8BC6E72FE17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D20D81-2E91-4C45-9193-B5CB9B75F07C}" type="datetimeFigureOut">
              <a:rPr lang="en-US" smtClean="0"/>
              <a:t>6/2/2022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0DCCEEB-F61C-4692-8CA8-4115E74F5E0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D801CDF-8A66-416D-8FFE-A732A52F658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A0529A-BC72-4D5D-8CD7-42C86C6AB3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2049617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F47F4C-BC05-4C0A-B29A-B23074F2298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D9C95814-6E11-4689-A56D-1004A307A781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C66DFCAF-332A-43E0-929C-FFDE34DA77F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F76F05D7-7820-4CB2-A7FC-C24A419AE85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D20D81-2E91-4C45-9193-B5CB9B75F07C}" type="datetimeFigureOut">
              <a:rPr lang="en-US" smtClean="0"/>
              <a:t>6/2/2022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44C64BB-B842-43CB-AB28-169B3DFF691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189F9A5-436A-49D7-99C8-B91CCB6D533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A0529A-BC72-4D5D-8CD7-42C86C6AB3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14138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4358737-6411-4E8F-9A3B-2CA2849D77B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1BE3D52-CA68-42DD-9B3F-8BB6BAAB3258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4ED72F7-0A3D-46EF-9873-F34FD3284BF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D20D81-2E91-4C45-9193-B5CB9B75F07C}" type="datetimeFigureOut">
              <a:rPr lang="en-US" smtClean="0"/>
              <a:t>6/2/2022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ADDC708-A0A7-4F60-9EB8-BA89D8FCB76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7E30C9E-7794-4DC8-8CDB-B8504EB8281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A0529A-BC72-4D5D-8CD7-42C86C6AB3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091532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845655A0-B109-4350-8BCB-954195ADC273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C60B1436-0827-4C2D-926C-9C23A65151D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63A6856-452F-4B88-9484-4302E4B5126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8D20D81-2E91-4C45-9193-B5CB9B75F07C}" type="datetimeFigureOut">
              <a:rPr lang="en-US" smtClean="0"/>
              <a:t>6/2/2022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E14E2B7-D700-441A-A82B-623D935DC0E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8F23709-8F2C-468C-B3AE-6BA54D3BA23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6A0529A-BC72-4D5D-8CD7-42C86C6AB3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2430116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Quote">
    <p:spTree>
      <p:nvGrpSpPr>
        <p:cNvPr id="1" name="Shape 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Shape 27"/>
          <p:cNvSpPr/>
          <p:nvPr/>
        </p:nvSpPr>
        <p:spPr>
          <a:xfrm rot="5400000" flipH="1">
            <a:off x="6025267" y="-4481167"/>
            <a:ext cx="150800" cy="12201600"/>
          </a:xfrm>
          <a:prstGeom prst="rect">
            <a:avLst/>
          </a:prstGeom>
          <a:gradFill>
            <a:gsLst>
              <a:gs pos="0">
                <a:srgbClr val="000014">
                  <a:alpha val="20000"/>
                </a:srgbClr>
              </a:gs>
              <a:gs pos="100000">
                <a:srgbClr val="000014">
                  <a:alpha val="0"/>
                </a:srgbClr>
              </a:gs>
            </a:gsLst>
            <a:lin ang="0" scaled="0"/>
          </a:gradFill>
          <a:ln>
            <a:noFill/>
          </a:ln>
        </p:spPr>
        <p:txBody>
          <a:bodyPr lIns="121900" tIns="60933" rIns="121900" bIns="60933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buNone/>
            </a:pPr>
            <a:endParaRPr sz="2400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28" name="Shape 28"/>
          <p:cNvSpPr/>
          <p:nvPr/>
        </p:nvSpPr>
        <p:spPr>
          <a:xfrm>
            <a:off x="-9500" y="1695033"/>
            <a:ext cx="12201600" cy="51628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lIns="121900" tIns="121900" rIns="121900" bIns="121900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 sz="2400"/>
          </a:p>
        </p:txBody>
      </p:sp>
      <p:sp>
        <p:nvSpPr>
          <p:cNvPr id="29" name="Shape 29"/>
          <p:cNvSpPr txBox="1">
            <a:spLocks noGrp="1"/>
          </p:cNvSpPr>
          <p:nvPr>
            <p:ph type="body" idx="1"/>
          </p:nvPr>
        </p:nvSpPr>
        <p:spPr>
          <a:xfrm>
            <a:off x="2463033" y="2272800"/>
            <a:ext cx="7266000" cy="3619600"/>
          </a:xfrm>
          <a:prstGeom prst="rect">
            <a:avLst/>
          </a:prstGeom>
        </p:spPr>
        <p:txBody>
          <a:bodyPr lIns="91425" tIns="91425" rIns="91425" bIns="91425" anchor="t" anchorCtr="0"/>
          <a:lstStyle>
            <a:lvl1pPr lvl="0" algn="ctr" rtl="0">
              <a:spcBef>
                <a:spcPts val="0"/>
              </a:spcBef>
              <a:buSzPct val="100000"/>
              <a:buFont typeface="Georgia"/>
              <a:defRPr sz="3200" i="1">
                <a:latin typeface="Georgia"/>
                <a:ea typeface="Georgia"/>
                <a:cs typeface="Georgia"/>
                <a:sym typeface="Georgia"/>
              </a:defRPr>
            </a:lvl1pPr>
            <a:lvl2pPr lvl="1" algn="ctr" rtl="0">
              <a:spcBef>
                <a:spcPts val="0"/>
              </a:spcBef>
              <a:buSzPct val="100000"/>
              <a:buFont typeface="Georgia"/>
              <a:defRPr sz="3200" i="1">
                <a:latin typeface="Georgia"/>
                <a:ea typeface="Georgia"/>
                <a:cs typeface="Georgia"/>
                <a:sym typeface="Georgia"/>
              </a:defRPr>
            </a:lvl2pPr>
            <a:lvl3pPr lvl="2" algn="ctr" rtl="0">
              <a:spcBef>
                <a:spcPts val="0"/>
              </a:spcBef>
              <a:buSzPct val="100000"/>
              <a:buFont typeface="Georgia"/>
              <a:defRPr sz="3200" i="1">
                <a:latin typeface="Georgia"/>
                <a:ea typeface="Georgia"/>
                <a:cs typeface="Georgia"/>
                <a:sym typeface="Georgia"/>
              </a:defRPr>
            </a:lvl3pPr>
            <a:lvl4pPr lvl="3" algn="ctr" rtl="0">
              <a:spcBef>
                <a:spcPts val="0"/>
              </a:spcBef>
              <a:buSzPct val="100000"/>
              <a:buFont typeface="Georgia"/>
              <a:defRPr sz="3200" i="1">
                <a:latin typeface="Georgia"/>
                <a:ea typeface="Georgia"/>
                <a:cs typeface="Georgia"/>
                <a:sym typeface="Georgia"/>
              </a:defRPr>
            </a:lvl4pPr>
            <a:lvl5pPr lvl="4" algn="ctr" rtl="0">
              <a:spcBef>
                <a:spcPts val="0"/>
              </a:spcBef>
              <a:buSzPct val="100000"/>
              <a:buFont typeface="Georgia"/>
              <a:defRPr sz="3200" i="1">
                <a:latin typeface="Georgia"/>
                <a:ea typeface="Georgia"/>
                <a:cs typeface="Georgia"/>
                <a:sym typeface="Georgia"/>
              </a:defRPr>
            </a:lvl5pPr>
            <a:lvl6pPr lvl="5" algn="ctr" rtl="0">
              <a:spcBef>
                <a:spcPts val="0"/>
              </a:spcBef>
              <a:buSzPct val="100000"/>
              <a:buFont typeface="Georgia"/>
              <a:defRPr sz="3200" i="1">
                <a:latin typeface="Georgia"/>
                <a:ea typeface="Georgia"/>
                <a:cs typeface="Georgia"/>
                <a:sym typeface="Georgia"/>
              </a:defRPr>
            </a:lvl6pPr>
            <a:lvl7pPr lvl="6" algn="ctr" rtl="0">
              <a:spcBef>
                <a:spcPts val="0"/>
              </a:spcBef>
              <a:buSzPct val="100000"/>
              <a:buFont typeface="Georgia"/>
              <a:defRPr sz="3200" i="1">
                <a:latin typeface="Georgia"/>
                <a:ea typeface="Georgia"/>
                <a:cs typeface="Georgia"/>
                <a:sym typeface="Georgia"/>
              </a:defRPr>
            </a:lvl7pPr>
            <a:lvl8pPr lvl="7" algn="ctr" rtl="0">
              <a:spcBef>
                <a:spcPts val="0"/>
              </a:spcBef>
              <a:buSzPct val="100000"/>
              <a:buFont typeface="Georgia"/>
              <a:defRPr sz="3200" i="1">
                <a:latin typeface="Georgia"/>
                <a:ea typeface="Georgia"/>
                <a:cs typeface="Georgia"/>
                <a:sym typeface="Georgia"/>
              </a:defRPr>
            </a:lvl8pPr>
            <a:lvl9pPr lvl="8" algn="ctr">
              <a:spcBef>
                <a:spcPts val="0"/>
              </a:spcBef>
              <a:buSzPct val="100000"/>
              <a:buFont typeface="Georgia"/>
              <a:defRPr sz="3200" i="1">
                <a:latin typeface="Georgia"/>
                <a:ea typeface="Georgia"/>
                <a:cs typeface="Georgia"/>
                <a:sym typeface="Georgia"/>
              </a:defRPr>
            </a:lvl9pPr>
          </a:lstStyle>
          <a:p>
            <a:endParaRPr/>
          </a:p>
        </p:txBody>
      </p:sp>
      <p:sp>
        <p:nvSpPr>
          <p:cNvPr id="30" name="Shape 30"/>
          <p:cNvSpPr txBox="1"/>
          <p:nvPr/>
        </p:nvSpPr>
        <p:spPr>
          <a:xfrm>
            <a:off x="4791200" y="303632"/>
            <a:ext cx="2609600" cy="871600"/>
          </a:xfrm>
          <a:prstGeom prst="rect">
            <a:avLst/>
          </a:prstGeom>
          <a:noFill/>
          <a:ln>
            <a:noFill/>
          </a:ln>
        </p:spPr>
        <p:txBody>
          <a:bodyPr lIns="121900" tIns="121900" rIns="121900" bIns="121900" anchor="t" anchorCtr="0">
            <a:noAutofit/>
          </a:bodyPr>
          <a:lstStyle/>
          <a:p>
            <a:pPr lvl="0" algn="ctr">
              <a:spcBef>
                <a:spcPts val="0"/>
              </a:spcBef>
              <a:buNone/>
            </a:pPr>
            <a:r>
              <a:rPr lang="en" sz="96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rPr>
              <a:t>“</a:t>
            </a:r>
          </a:p>
        </p:txBody>
      </p:sp>
      <p:sp>
        <p:nvSpPr>
          <p:cNvPr id="31" name="Shape 31"/>
          <p:cNvSpPr txBox="1">
            <a:spLocks noGrp="1"/>
          </p:cNvSpPr>
          <p:nvPr>
            <p:ph type="sldNum" idx="12"/>
          </p:nvPr>
        </p:nvSpPr>
        <p:spPr>
          <a:xfrm>
            <a:off x="11409044" y="6333133"/>
            <a:ext cx="731600" cy="524800"/>
          </a:xfrm>
          <a:prstGeom prst="rect">
            <a:avLst/>
          </a:prstGeom>
        </p:spPr>
        <p:txBody>
          <a:bodyPr lIns="91425" tIns="91425" rIns="91425" bIns="91425" anchor="ctr" anchorCtr="0">
            <a:noAutofit/>
          </a:bodyPr>
          <a:lstStyle/>
          <a:p>
            <a:fld id="{00000000-1234-1234-1234-123412341234}" type="slidenum">
              <a:rPr lang="en" smtClean="0"/>
              <a:pPr/>
              <a:t>‹#›</a:t>
            </a:fld>
            <a:endParaRPr lang="en"/>
          </a:p>
        </p:txBody>
      </p:sp>
    </p:spTree>
    <p:extLst>
      <p:ext uri="{BB962C8B-B14F-4D97-AF65-F5344CB8AC3E}">
        <p14:creationId xmlns:p14="http://schemas.microsoft.com/office/powerpoint/2010/main" val="320577509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Title + 2 columns with intro text">
    <p:spTree>
      <p:nvGrpSpPr>
        <p:cNvPr id="1" name="Shape 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" name="Shape 46"/>
          <p:cNvSpPr/>
          <p:nvPr/>
        </p:nvSpPr>
        <p:spPr>
          <a:xfrm flipH="1">
            <a:off x="3296500" y="0"/>
            <a:ext cx="150800" cy="6858000"/>
          </a:xfrm>
          <a:prstGeom prst="rect">
            <a:avLst/>
          </a:prstGeom>
          <a:gradFill>
            <a:gsLst>
              <a:gs pos="0">
                <a:srgbClr val="000014">
                  <a:alpha val="20000"/>
                </a:srgbClr>
              </a:gs>
              <a:gs pos="100000">
                <a:srgbClr val="000014">
                  <a:alpha val="0"/>
                </a:srgbClr>
              </a:gs>
            </a:gsLst>
            <a:lin ang="0" scaled="0"/>
          </a:gradFill>
          <a:ln>
            <a:noFill/>
          </a:ln>
        </p:spPr>
        <p:txBody>
          <a:bodyPr lIns="121900" tIns="60933" rIns="121900" bIns="60933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buNone/>
            </a:pPr>
            <a:endParaRPr sz="2400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47" name="Shape 47"/>
          <p:cNvSpPr/>
          <p:nvPr/>
        </p:nvSpPr>
        <p:spPr>
          <a:xfrm>
            <a:off x="3447300" y="0"/>
            <a:ext cx="8744800" cy="6858000"/>
          </a:xfrm>
          <a:prstGeom prst="rect">
            <a:avLst/>
          </a:prstGeom>
          <a:solidFill>
            <a:srgbClr val="FFFFFF"/>
          </a:solidFill>
          <a:ln>
            <a:noFill/>
          </a:ln>
        </p:spPr>
        <p:txBody>
          <a:bodyPr lIns="121900" tIns="121900" rIns="121900" bIns="121900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 sz="2400"/>
          </a:p>
        </p:txBody>
      </p:sp>
      <p:sp>
        <p:nvSpPr>
          <p:cNvPr id="48" name="Shape 48"/>
          <p:cNvSpPr txBox="1">
            <a:spLocks noGrp="1"/>
          </p:cNvSpPr>
          <p:nvPr>
            <p:ph type="title"/>
          </p:nvPr>
        </p:nvSpPr>
        <p:spPr>
          <a:xfrm>
            <a:off x="312600" y="767333"/>
            <a:ext cx="2728400" cy="5308000"/>
          </a:xfrm>
          <a:prstGeom prst="rect">
            <a:avLst/>
          </a:prstGeom>
        </p:spPr>
        <p:txBody>
          <a:bodyPr lIns="91425" tIns="91425" rIns="91425" bIns="91425" anchor="t" anchorCtr="0"/>
          <a:lstStyle>
            <a:lvl1pPr lvl="0" rtl="0">
              <a:spcBef>
                <a:spcPts val="0"/>
              </a:spcBef>
              <a:defRPr/>
            </a:lvl1pPr>
            <a:lvl2pPr lvl="1" rtl="0">
              <a:spcBef>
                <a:spcPts val="0"/>
              </a:spcBef>
              <a:defRPr/>
            </a:lvl2pPr>
            <a:lvl3pPr lvl="2" rtl="0">
              <a:spcBef>
                <a:spcPts val="0"/>
              </a:spcBef>
              <a:defRPr/>
            </a:lvl3pPr>
            <a:lvl4pPr lvl="3" rtl="0">
              <a:spcBef>
                <a:spcPts val="0"/>
              </a:spcBef>
              <a:defRPr/>
            </a:lvl4pPr>
            <a:lvl5pPr lvl="4" rtl="0">
              <a:spcBef>
                <a:spcPts val="0"/>
              </a:spcBef>
              <a:defRPr/>
            </a:lvl5pPr>
            <a:lvl6pPr lvl="5" rtl="0">
              <a:spcBef>
                <a:spcPts val="0"/>
              </a:spcBef>
              <a:defRPr/>
            </a:lvl6pPr>
            <a:lvl7pPr lvl="6" rtl="0">
              <a:spcBef>
                <a:spcPts val="0"/>
              </a:spcBef>
              <a:defRPr/>
            </a:lvl7pPr>
            <a:lvl8pPr lvl="7" rtl="0">
              <a:spcBef>
                <a:spcPts val="0"/>
              </a:spcBef>
              <a:defRPr/>
            </a:lvl8pPr>
            <a:lvl9pPr lvl="8" rtl="0">
              <a:spcBef>
                <a:spcPts val="0"/>
              </a:spcBef>
              <a:defRPr/>
            </a:lvl9pPr>
          </a:lstStyle>
          <a:p>
            <a:endParaRPr/>
          </a:p>
        </p:txBody>
      </p:sp>
      <p:sp>
        <p:nvSpPr>
          <p:cNvPr id="49" name="Shape 49"/>
          <p:cNvSpPr txBox="1">
            <a:spLocks noGrp="1"/>
          </p:cNvSpPr>
          <p:nvPr>
            <p:ph type="body" idx="1"/>
          </p:nvPr>
        </p:nvSpPr>
        <p:spPr>
          <a:xfrm>
            <a:off x="4120833" y="767333"/>
            <a:ext cx="7461600" cy="1610400"/>
          </a:xfrm>
          <a:prstGeom prst="rect">
            <a:avLst/>
          </a:prstGeom>
        </p:spPr>
        <p:txBody>
          <a:bodyPr lIns="91425" tIns="91425" rIns="91425" bIns="91425" anchor="t" anchorCtr="0"/>
          <a:lstStyle>
            <a:lvl1pPr lvl="0" rtl="0">
              <a:spcBef>
                <a:spcPts val="0"/>
              </a:spcBef>
              <a:buClr>
                <a:srgbClr val="F67031"/>
              </a:buClr>
              <a:buSzPct val="100000"/>
              <a:buFont typeface="Georgia"/>
              <a:defRPr sz="2133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1pPr>
            <a:lvl2pPr lvl="1" rtl="0">
              <a:spcBef>
                <a:spcPts val="0"/>
              </a:spcBef>
              <a:buClr>
                <a:srgbClr val="F67031"/>
              </a:buClr>
              <a:buSzPct val="100000"/>
              <a:buFont typeface="Georgia"/>
              <a:defRPr sz="2133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2pPr>
            <a:lvl3pPr lvl="2" rtl="0">
              <a:spcBef>
                <a:spcPts val="0"/>
              </a:spcBef>
              <a:buClr>
                <a:srgbClr val="F67031"/>
              </a:buClr>
              <a:buSzPct val="100000"/>
              <a:buFont typeface="Georgia"/>
              <a:defRPr sz="2133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3pPr>
            <a:lvl4pPr lvl="3" rtl="0">
              <a:spcBef>
                <a:spcPts val="0"/>
              </a:spcBef>
              <a:buClr>
                <a:srgbClr val="F67031"/>
              </a:buClr>
              <a:buSzPct val="100000"/>
              <a:buFont typeface="Georgia"/>
              <a:defRPr sz="2133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4pPr>
            <a:lvl5pPr lvl="4" rtl="0">
              <a:spcBef>
                <a:spcPts val="0"/>
              </a:spcBef>
              <a:buClr>
                <a:srgbClr val="F67031"/>
              </a:buClr>
              <a:buSzPct val="100000"/>
              <a:buFont typeface="Georgia"/>
              <a:defRPr sz="2133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5pPr>
            <a:lvl6pPr lvl="5" rtl="0">
              <a:spcBef>
                <a:spcPts val="0"/>
              </a:spcBef>
              <a:buClr>
                <a:srgbClr val="F67031"/>
              </a:buClr>
              <a:buSzPct val="100000"/>
              <a:buFont typeface="Georgia"/>
              <a:defRPr sz="2133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6pPr>
            <a:lvl7pPr lvl="6" rtl="0">
              <a:spcBef>
                <a:spcPts val="0"/>
              </a:spcBef>
              <a:buClr>
                <a:srgbClr val="F67031"/>
              </a:buClr>
              <a:buSzPct val="100000"/>
              <a:buFont typeface="Georgia"/>
              <a:defRPr sz="2133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7pPr>
            <a:lvl8pPr lvl="7" rtl="0">
              <a:spcBef>
                <a:spcPts val="0"/>
              </a:spcBef>
              <a:buClr>
                <a:srgbClr val="F67031"/>
              </a:buClr>
              <a:buSzPct val="100000"/>
              <a:buFont typeface="Georgia"/>
              <a:defRPr sz="2133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8pPr>
            <a:lvl9pPr lvl="8" rtl="0">
              <a:spcBef>
                <a:spcPts val="0"/>
              </a:spcBef>
              <a:buClr>
                <a:srgbClr val="F67031"/>
              </a:buClr>
              <a:buSzPct val="100000"/>
              <a:buFont typeface="Georgia"/>
              <a:defRPr sz="2133" i="1">
                <a:solidFill>
                  <a:srgbClr val="F67031"/>
                </a:solidFill>
                <a:latin typeface="Georgia"/>
                <a:ea typeface="Georgia"/>
                <a:cs typeface="Georgia"/>
                <a:sym typeface="Georgia"/>
              </a:defRPr>
            </a:lvl9pPr>
          </a:lstStyle>
          <a:p>
            <a:endParaRPr/>
          </a:p>
        </p:txBody>
      </p:sp>
      <p:sp>
        <p:nvSpPr>
          <p:cNvPr id="50" name="Shape 50"/>
          <p:cNvSpPr txBox="1">
            <a:spLocks noGrp="1"/>
          </p:cNvSpPr>
          <p:nvPr>
            <p:ph type="sldNum" idx="12"/>
          </p:nvPr>
        </p:nvSpPr>
        <p:spPr>
          <a:xfrm>
            <a:off x="11409044" y="6333133"/>
            <a:ext cx="731600" cy="524800"/>
          </a:xfrm>
          <a:prstGeom prst="rect">
            <a:avLst/>
          </a:prstGeom>
        </p:spPr>
        <p:txBody>
          <a:bodyPr lIns="91425" tIns="91425" rIns="91425" bIns="91425" anchor="ctr" anchorCtr="0">
            <a:noAutofit/>
          </a:bodyPr>
          <a:lstStyle/>
          <a:p>
            <a:fld id="{00000000-1234-1234-1234-123412341234}" type="slidenum">
              <a:rPr lang="en" smtClean="0"/>
              <a:pPr/>
              <a:t>‹#›</a:t>
            </a:fld>
            <a:endParaRPr lang="en"/>
          </a:p>
        </p:txBody>
      </p:sp>
      <p:sp>
        <p:nvSpPr>
          <p:cNvPr id="51" name="Shape 51"/>
          <p:cNvSpPr txBox="1">
            <a:spLocks noGrp="1"/>
          </p:cNvSpPr>
          <p:nvPr>
            <p:ph type="body" idx="2"/>
          </p:nvPr>
        </p:nvSpPr>
        <p:spPr>
          <a:xfrm>
            <a:off x="4120833" y="2672433"/>
            <a:ext cx="3636000" cy="3402800"/>
          </a:xfrm>
          <a:prstGeom prst="rect">
            <a:avLst/>
          </a:prstGeom>
        </p:spPr>
        <p:txBody>
          <a:bodyPr lIns="91425" tIns="91425" rIns="91425" bIns="91425" anchor="t" anchorCtr="0"/>
          <a:lstStyle>
            <a:lvl1pPr lvl="0" rtl="0">
              <a:spcBef>
                <a:spcPts val="0"/>
              </a:spcBef>
              <a:buSzPct val="100000"/>
              <a:defRPr sz="1467"/>
            </a:lvl1pPr>
            <a:lvl2pPr lvl="1" rtl="0">
              <a:spcBef>
                <a:spcPts val="0"/>
              </a:spcBef>
              <a:buSzPct val="100000"/>
              <a:defRPr sz="1467"/>
            </a:lvl2pPr>
            <a:lvl3pPr lvl="2" rtl="0">
              <a:spcBef>
                <a:spcPts val="0"/>
              </a:spcBef>
              <a:buSzPct val="100000"/>
              <a:defRPr sz="1467"/>
            </a:lvl3pPr>
            <a:lvl4pPr lvl="3" rtl="0">
              <a:spcBef>
                <a:spcPts val="0"/>
              </a:spcBef>
              <a:buSzPct val="100000"/>
              <a:defRPr sz="1467"/>
            </a:lvl4pPr>
            <a:lvl5pPr lvl="4" rtl="0">
              <a:spcBef>
                <a:spcPts val="0"/>
              </a:spcBef>
              <a:buSzPct val="100000"/>
              <a:defRPr sz="1467"/>
            </a:lvl5pPr>
            <a:lvl6pPr lvl="5" rtl="0">
              <a:spcBef>
                <a:spcPts val="0"/>
              </a:spcBef>
              <a:buSzPct val="100000"/>
              <a:defRPr sz="1467"/>
            </a:lvl6pPr>
            <a:lvl7pPr lvl="6" rtl="0">
              <a:spcBef>
                <a:spcPts val="0"/>
              </a:spcBef>
              <a:buSzPct val="100000"/>
              <a:defRPr sz="1467"/>
            </a:lvl7pPr>
            <a:lvl8pPr lvl="7" rtl="0">
              <a:spcBef>
                <a:spcPts val="0"/>
              </a:spcBef>
              <a:buSzPct val="100000"/>
              <a:defRPr sz="1467"/>
            </a:lvl8pPr>
            <a:lvl9pPr lvl="8" rtl="0">
              <a:spcBef>
                <a:spcPts val="0"/>
              </a:spcBef>
              <a:buSzPct val="100000"/>
              <a:defRPr sz="1467"/>
            </a:lvl9pPr>
          </a:lstStyle>
          <a:p>
            <a:endParaRPr/>
          </a:p>
        </p:txBody>
      </p:sp>
      <p:sp>
        <p:nvSpPr>
          <p:cNvPr id="52" name="Shape 52"/>
          <p:cNvSpPr txBox="1">
            <a:spLocks noGrp="1"/>
          </p:cNvSpPr>
          <p:nvPr>
            <p:ph type="body" idx="3"/>
          </p:nvPr>
        </p:nvSpPr>
        <p:spPr>
          <a:xfrm>
            <a:off x="7946325" y="2672433"/>
            <a:ext cx="3636000" cy="3402800"/>
          </a:xfrm>
          <a:prstGeom prst="rect">
            <a:avLst/>
          </a:prstGeom>
        </p:spPr>
        <p:txBody>
          <a:bodyPr lIns="91425" tIns="91425" rIns="91425" bIns="91425" anchor="t" anchorCtr="0"/>
          <a:lstStyle>
            <a:lvl1pPr lvl="0" rtl="0">
              <a:spcBef>
                <a:spcPts val="0"/>
              </a:spcBef>
              <a:buSzPct val="100000"/>
              <a:defRPr sz="1467"/>
            </a:lvl1pPr>
            <a:lvl2pPr lvl="1" rtl="0">
              <a:spcBef>
                <a:spcPts val="0"/>
              </a:spcBef>
              <a:buSzPct val="100000"/>
              <a:defRPr sz="1467"/>
            </a:lvl2pPr>
            <a:lvl3pPr lvl="2" rtl="0">
              <a:spcBef>
                <a:spcPts val="0"/>
              </a:spcBef>
              <a:buSzPct val="100000"/>
              <a:defRPr sz="1467"/>
            </a:lvl3pPr>
            <a:lvl4pPr lvl="3" rtl="0">
              <a:spcBef>
                <a:spcPts val="0"/>
              </a:spcBef>
              <a:buSzPct val="100000"/>
              <a:defRPr sz="1467"/>
            </a:lvl4pPr>
            <a:lvl5pPr lvl="4" rtl="0">
              <a:spcBef>
                <a:spcPts val="0"/>
              </a:spcBef>
              <a:buSzPct val="100000"/>
              <a:defRPr sz="1467"/>
            </a:lvl5pPr>
            <a:lvl6pPr lvl="5" rtl="0">
              <a:spcBef>
                <a:spcPts val="0"/>
              </a:spcBef>
              <a:buSzPct val="100000"/>
              <a:defRPr sz="1467"/>
            </a:lvl6pPr>
            <a:lvl7pPr lvl="6" rtl="0">
              <a:spcBef>
                <a:spcPts val="0"/>
              </a:spcBef>
              <a:buSzPct val="100000"/>
              <a:defRPr sz="1467"/>
            </a:lvl7pPr>
            <a:lvl8pPr lvl="7" rtl="0">
              <a:spcBef>
                <a:spcPts val="0"/>
              </a:spcBef>
              <a:buSzPct val="100000"/>
              <a:defRPr sz="1467"/>
            </a:lvl8pPr>
            <a:lvl9pPr lvl="8" rtl="0">
              <a:spcBef>
                <a:spcPts val="0"/>
              </a:spcBef>
              <a:buSzPct val="100000"/>
              <a:defRPr sz="1467"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67876773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B837B996-D054-44DF-96EE-40A7D0FD5DF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71F705C-D883-4C3B-8C4D-EB074AADC32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62007A4-8901-4B69-8C1B-32B6F0C35E39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8D20D81-2E91-4C45-9193-B5CB9B75F07C}" type="datetimeFigureOut">
              <a:rPr lang="en-US" smtClean="0"/>
              <a:t>6/2/2022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507EAD6-1387-477A-BEFD-95D70835E47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5FCEBCE-70ED-4476-88D1-3CDFDA47C68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6A0529A-BC72-4D5D-8CD7-42C86C6AB33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0115624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1" r:id="rId12"/>
    <p:sldLayoutId id="2147483663" r:id="rId13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hyperlink" Target="https://www.facebook.com/WolseyAcademy" TargetMode="External"/><Relationship Id="rId13" Type="http://schemas.openxmlformats.org/officeDocument/2006/relationships/image" Target="../media/image6.png"/><Relationship Id="rId3" Type="http://schemas.openxmlformats.org/officeDocument/2006/relationships/image" Target="../media/image1.png"/><Relationship Id="rId7" Type="http://schemas.openxmlformats.org/officeDocument/2006/relationships/image" Target="../media/image3.jpeg"/><Relationship Id="rId12" Type="http://schemas.openxmlformats.org/officeDocument/2006/relationships/hyperlink" Target="https://www.wolseyacademy.com/shop" TargetMode="External"/><Relationship Id="rId2" Type="http://schemas.openxmlformats.org/officeDocument/2006/relationships/hyperlink" Target="http://www.wolseyacademy.com/" TargetMode="External"/><Relationship Id="rId1" Type="http://schemas.openxmlformats.org/officeDocument/2006/relationships/slideLayout" Target="../slideLayouts/slideLayout1.xml"/><Relationship Id="rId6" Type="http://schemas.openxmlformats.org/officeDocument/2006/relationships/hyperlink" Target="https://www.tes.com/teaching-resources/shop/WolseyAcademy" TargetMode="External"/><Relationship Id="rId11" Type="http://schemas.openxmlformats.org/officeDocument/2006/relationships/image" Target="../media/image5.png"/><Relationship Id="rId5" Type="http://schemas.openxmlformats.org/officeDocument/2006/relationships/image" Target="../media/image2.png"/><Relationship Id="rId10" Type="http://schemas.openxmlformats.org/officeDocument/2006/relationships/hyperlink" Target="https://twitter.com/WolseyAcademy" TargetMode="External"/><Relationship Id="rId4" Type="http://schemas.openxmlformats.org/officeDocument/2006/relationships/hyperlink" Target="https://www.teacherspayteachers.com/Store/Wolsey-Academy" TargetMode="External"/><Relationship Id="rId9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1.jpeg"/><Relationship Id="rId5" Type="http://schemas.openxmlformats.org/officeDocument/2006/relationships/image" Target="../media/image10.png"/><Relationship Id="rId4" Type="http://schemas.openxmlformats.org/officeDocument/2006/relationships/image" Target="../media/image9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7" Type="http://schemas.openxmlformats.org/officeDocument/2006/relationships/image" Target="../media/image15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14.png"/><Relationship Id="rId5" Type="http://schemas.openxmlformats.org/officeDocument/2006/relationships/image" Target="../media/image13.png"/><Relationship Id="rId4" Type="http://schemas.openxmlformats.org/officeDocument/2006/relationships/image" Target="../media/image12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19.png"/><Relationship Id="rId5" Type="http://schemas.openxmlformats.org/officeDocument/2006/relationships/image" Target="../media/image18.png"/><Relationship Id="rId4" Type="http://schemas.openxmlformats.org/officeDocument/2006/relationships/image" Target="../media/image17.png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1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1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22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22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7" Type="http://schemas.openxmlformats.org/officeDocument/2006/relationships/image" Target="../media/image11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19.png"/><Relationship Id="rId5" Type="http://schemas.openxmlformats.org/officeDocument/2006/relationships/image" Target="../media/image18.png"/><Relationship Id="rId4" Type="http://schemas.openxmlformats.org/officeDocument/2006/relationships/image" Target="../media/image17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7.png"/><Relationship Id="rId5" Type="http://schemas.openxmlformats.org/officeDocument/2006/relationships/image" Target="../media/image26.png"/><Relationship Id="rId4" Type="http://schemas.openxmlformats.org/officeDocument/2006/relationships/image" Target="../media/image25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hyperlink" Target="http://www.wolseyacademy.com/" TargetMode="External"/><Relationship Id="rId2" Type="http://schemas.openxmlformats.org/officeDocument/2006/relationships/hyperlink" Target="https://www.wolseyacademy.com/single-post/what-it-takes-lessons-in-the-pursuit-of-excellence-by-stephen-schwarzman" TargetMode="Externa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hyperlink" Target="http://www.wolseyacademy.com/" TargetMode="Externa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hyperlink" Target="http://www.wolseyacademy.com/shop" TargetMode="Externa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6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hyperlink" Target="http://www.wolseyacademy.com/" TargetMode="Externa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-10956" y="0"/>
            <a:ext cx="12192000" cy="68580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pic>
        <p:nvPicPr>
          <p:cNvPr id="3" name="Picture 2">
            <a:hlinkClick r:id="rId2"/>
          </p:cNvPr>
          <p:cNvPicPr>
            <a:picLocks noChangeAspect="1"/>
          </p:cNvPicPr>
          <p:nvPr/>
        </p:nvPicPr>
        <p:blipFill rotWithShape="1">
          <a:blip r:embed="rId3"/>
          <a:srcRect l="36153" t="29418" r="26509" b="28905"/>
          <a:stretch/>
        </p:blipFill>
        <p:spPr>
          <a:xfrm>
            <a:off x="3674137" y="213784"/>
            <a:ext cx="4594991" cy="3925827"/>
          </a:xfrm>
          <a:prstGeom prst="rect">
            <a:avLst/>
          </a:prstGeom>
        </p:spPr>
      </p:pic>
      <p:sp>
        <p:nvSpPr>
          <p:cNvPr id="5" name="AutoShape 2" descr="Teachers Pay Teachers"/>
          <p:cNvSpPr>
            <a:spLocks noChangeAspect="1" noChangeArrowheads="1"/>
          </p:cNvSpPr>
          <p:nvPr/>
        </p:nvSpPr>
        <p:spPr bwMode="auto">
          <a:xfrm>
            <a:off x="207433" y="-192617"/>
            <a:ext cx="406400" cy="4064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121920" tIns="60960" rIns="121920" bIns="60960" numCol="1" anchor="t" anchorCtr="0" compatLnSpc="1">
            <a:prstTxWarp prst="textNoShape">
              <a:avLst/>
            </a:prstTxWarp>
          </a:bodyPr>
          <a:lstStyle/>
          <a:p>
            <a:endParaRPr lang="en-US" sz="2400"/>
          </a:p>
        </p:txBody>
      </p:sp>
      <p:pic>
        <p:nvPicPr>
          <p:cNvPr id="7" name="Picture 6">
            <a:hlinkClick r:id="rId4"/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520201" y="6234068"/>
            <a:ext cx="2316999" cy="357085"/>
          </a:xfrm>
          <a:prstGeom prst="rect">
            <a:avLst/>
          </a:prstGeom>
        </p:spPr>
      </p:pic>
      <p:sp>
        <p:nvSpPr>
          <p:cNvPr id="11" name="AutoShape 4" descr="Tes - Education Jobs, Teaching Resources, Magazine &amp; Forums"/>
          <p:cNvSpPr>
            <a:spLocks noChangeAspect="1" noChangeArrowheads="1"/>
          </p:cNvSpPr>
          <p:nvPr/>
        </p:nvSpPr>
        <p:spPr bwMode="auto">
          <a:xfrm>
            <a:off x="410633" y="10584"/>
            <a:ext cx="406400" cy="4064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121920" tIns="60960" rIns="121920" bIns="60960" numCol="1" anchor="t" anchorCtr="0" compatLnSpc="1">
            <a:prstTxWarp prst="textNoShape">
              <a:avLst/>
            </a:prstTxWarp>
          </a:bodyPr>
          <a:lstStyle/>
          <a:p>
            <a:endParaRPr lang="en-US" sz="2400"/>
          </a:p>
        </p:txBody>
      </p:sp>
      <p:pic>
        <p:nvPicPr>
          <p:cNvPr id="1030" name="Picture 6" descr="Chief Executive, John Thornhill talks to Tes | LTE Group">
            <a:hlinkClick r:id="rId6"/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1059" y="5947918"/>
            <a:ext cx="1451245" cy="81668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" name="Picture 12">
            <a:hlinkClick r:id="rId8"/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5472224" y="4182724"/>
            <a:ext cx="379947" cy="379947"/>
          </a:xfrm>
          <a:prstGeom prst="rect">
            <a:avLst/>
          </a:prstGeom>
        </p:spPr>
      </p:pic>
      <p:sp>
        <p:nvSpPr>
          <p:cNvPr id="14" name="AutoShape 8" descr="Twitter Logo Images, Stock Photos &amp; Vectors | Shutterstock"/>
          <p:cNvSpPr>
            <a:spLocks noChangeAspect="1" noChangeArrowheads="1"/>
          </p:cNvSpPr>
          <p:nvPr/>
        </p:nvSpPr>
        <p:spPr bwMode="auto">
          <a:xfrm>
            <a:off x="613833" y="213784"/>
            <a:ext cx="406400" cy="4064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121920" tIns="60960" rIns="121920" bIns="60960" numCol="1" anchor="t" anchorCtr="0" compatLnSpc="1">
            <a:prstTxWarp prst="textNoShape">
              <a:avLst/>
            </a:prstTxWarp>
          </a:bodyPr>
          <a:lstStyle/>
          <a:p>
            <a:endParaRPr lang="en-US" sz="2400"/>
          </a:p>
        </p:txBody>
      </p:sp>
      <p:sp>
        <p:nvSpPr>
          <p:cNvPr id="16" name="AutoShape 10" descr="Logo, sq, twitter, twitter logo icon"/>
          <p:cNvSpPr>
            <a:spLocks noChangeAspect="1" noChangeArrowheads="1"/>
          </p:cNvSpPr>
          <p:nvPr/>
        </p:nvSpPr>
        <p:spPr bwMode="auto">
          <a:xfrm>
            <a:off x="817033" y="416984"/>
            <a:ext cx="406400" cy="4064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121920" tIns="60960" rIns="121920" bIns="60960" numCol="1" anchor="t" anchorCtr="0" compatLnSpc="1">
            <a:prstTxWarp prst="textNoShape">
              <a:avLst/>
            </a:prstTxWarp>
          </a:bodyPr>
          <a:lstStyle/>
          <a:p>
            <a:endParaRPr lang="en-US" sz="2400"/>
          </a:p>
        </p:txBody>
      </p:sp>
      <p:pic>
        <p:nvPicPr>
          <p:cNvPr id="17" name="Picture 16">
            <a:hlinkClick r:id="rId10"/>
          </p:cNvPr>
          <p:cNvPicPr>
            <a:picLocks noChangeAspect="1"/>
          </p:cNvPicPr>
          <p:nvPr/>
        </p:nvPicPr>
        <p:blipFill rotWithShape="1">
          <a:blip r:embed="rId11"/>
          <a:srcRect l="27534" r="22231"/>
          <a:stretch/>
        </p:blipFill>
        <p:spPr>
          <a:xfrm>
            <a:off x="5971632" y="4139609"/>
            <a:ext cx="422081" cy="488704"/>
          </a:xfrm>
          <a:prstGeom prst="rect">
            <a:avLst/>
          </a:prstGeom>
        </p:spPr>
      </p:pic>
      <p:pic>
        <p:nvPicPr>
          <p:cNvPr id="19" name="Picture 18">
            <a:hlinkClick r:id="rId12"/>
          </p:cNvPr>
          <p:cNvPicPr>
            <a:picLocks noChangeAspect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14899" y="5797963"/>
            <a:ext cx="2113463" cy="8860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017869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42A4FC2C-047E-45A5-965D-8E1E3BF09BC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white">
          <a:xfrm>
            <a:off x="1524" y="0"/>
            <a:ext cx="12188952" cy="68580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pic>
        <p:nvPicPr>
          <p:cNvPr id="4" name="Content Placeholder 3">
            <a:extLst>
              <a:ext uri="{FF2B5EF4-FFF2-40B4-BE49-F238E27FC236}">
                <a16:creationId xmlns:a16="http://schemas.microsoft.com/office/drawing/2014/main" id="{3FA8C71F-6037-B70C-FB15-F85D8E89207E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t="19"/>
          <a:stretch/>
        </p:blipFill>
        <p:spPr>
          <a:xfrm>
            <a:off x="20" y="1282"/>
            <a:ext cx="12191980" cy="68567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8524153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picture containing outdoor, factory, building, city&#10;&#10;Description automatically generated">
            <a:extLst>
              <a:ext uri="{FF2B5EF4-FFF2-40B4-BE49-F238E27FC236}">
                <a16:creationId xmlns:a16="http://schemas.microsoft.com/office/drawing/2014/main" id="{EC667C21-AB64-42E9-AB57-3A99947C88BF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2374" r="11708" b="-1"/>
          <a:stretch/>
        </p:blipFill>
        <p:spPr>
          <a:xfrm>
            <a:off x="4117521" y="10"/>
            <a:ext cx="8074479" cy="6857990"/>
          </a:xfrm>
          <a:prstGeom prst="rect">
            <a:avLst/>
          </a:prstGeom>
        </p:spPr>
      </p:pic>
      <p:sp>
        <p:nvSpPr>
          <p:cNvPr id="96" name="Freeform: Shape 95">
            <a:extLst>
              <a:ext uri="{FF2B5EF4-FFF2-40B4-BE49-F238E27FC236}">
                <a16:creationId xmlns:a16="http://schemas.microsoft.com/office/drawing/2014/main" id="{8F23F8A3-8FD7-4779-8323-FDC26BE9988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V="1">
            <a:off x="0" y="-478"/>
            <a:ext cx="7859800" cy="6858478"/>
          </a:xfrm>
          <a:custGeom>
            <a:avLst/>
            <a:gdLst>
              <a:gd name="connsiteX0" fmla="*/ 7859800 w 7859800"/>
              <a:gd name="connsiteY0" fmla="*/ 6858478 h 6858478"/>
              <a:gd name="connsiteX1" fmla="*/ 435245 w 7859800"/>
              <a:gd name="connsiteY1" fmla="*/ 6858478 h 6858478"/>
              <a:gd name="connsiteX2" fmla="*/ 435505 w 7859800"/>
              <a:gd name="connsiteY2" fmla="*/ 6857916 h 6858478"/>
              <a:gd name="connsiteX3" fmla="*/ 0 w 7859800"/>
              <a:gd name="connsiteY3" fmla="*/ 6857916 h 6858478"/>
              <a:gd name="connsiteX4" fmla="*/ 0 w 7859800"/>
              <a:gd name="connsiteY4" fmla="*/ 0 h 6858478"/>
              <a:gd name="connsiteX5" fmla="*/ 3611620 w 7859800"/>
              <a:gd name="connsiteY5" fmla="*/ 0 h 6858478"/>
              <a:gd name="connsiteX6" fmla="*/ 4677848 w 7859800"/>
              <a:gd name="connsiteY6" fmla="*/ 0 h 6858478"/>
              <a:gd name="connsiteX7" fmla="*/ 4683425 w 7859800"/>
              <a:gd name="connsiteY7" fmla="*/ 0 h 685847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7859800" h="6858478">
                <a:moveTo>
                  <a:pt x="7859800" y="6858478"/>
                </a:moveTo>
                <a:lnTo>
                  <a:pt x="435245" y="6858478"/>
                </a:lnTo>
                <a:lnTo>
                  <a:pt x="435505" y="6857916"/>
                </a:lnTo>
                <a:lnTo>
                  <a:pt x="0" y="6857916"/>
                </a:lnTo>
                <a:lnTo>
                  <a:pt x="0" y="0"/>
                </a:lnTo>
                <a:lnTo>
                  <a:pt x="3611620" y="0"/>
                </a:lnTo>
                <a:lnTo>
                  <a:pt x="4677848" y="0"/>
                </a:lnTo>
                <a:lnTo>
                  <a:pt x="4683425" y="0"/>
                </a:lnTo>
                <a:close/>
              </a:path>
            </a:pathLst>
          </a:custGeom>
          <a:solidFill>
            <a:schemeClr val="bg1">
              <a:lumMod val="85000"/>
              <a:lumOff val="15000"/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98" name="Freeform: Shape 97">
            <a:extLst>
              <a:ext uri="{FF2B5EF4-FFF2-40B4-BE49-F238E27FC236}">
                <a16:creationId xmlns:a16="http://schemas.microsoft.com/office/drawing/2014/main" id="{F605C4CC-A25C-416F-8333-7CB7DC97D87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V="1">
            <a:off x="0" y="-478"/>
            <a:ext cx="7431174" cy="6858478"/>
          </a:xfrm>
          <a:custGeom>
            <a:avLst/>
            <a:gdLst>
              <a:gd name="connsiteX0" fmla="*/ 7431174 w 7431174"/>
              <a:gd name="connsiteY0" fmla="*/ 6858478 h 6858478"/>
              <a:gd name="connsiteX1" fmla="*/ 6619 w 7431174"/>
              <a:gd name="connsiteY1" fmla="*/ 6858478 h 6858478"/>
              <a:gd name="connsiteX2" fmla="*/ 6879 w 7431174"/>
              <a:gd name="connsiteY2" fmla="*/ 6857916 h 6858478"/>
              <a:gd name="connsiteX3" fmla="*/ 0 w 7431174"/>
              <a:gd name="connsiteY3" fmla="*/ 6857916 h 6858478"/>
              <a:gd name="connsiteX4" fmla="*/ 0 w 7431174"/>
              <a:gd name="connsiteY4" fmla="*/ 0 h 6858478"/>
              <a:gd name="connsiteX5" fmla="*/ 3182994 w 7431174"/>
              <a:gd name="connsiteY5" fmla="*/ 0 h 6858478"/>
              <a:gd name="connsiteX6" fmla="*/ 4249222 w 7431174"/>
              <a:gd name="connsiteY6" fmla="*/ 0 h 6858478"/>
              <a:gd name="connsiteX7" fmla="*/ 4254799 w 7431174"/>
              <a:gd name="connsiteY7" fmla="*/ 0 h 685847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7431174" h="6858478">
                <a:moveTo>
                  <a:pt x="7431174" y="6858478"/>
                </a:moveTo>
                <a:lnTo>
                  <a:pt x="6619" y="6858478"/>
                </a:lnTo>
                <a:lnTo>
                  <a:pt x="6879" y="6857916"/>
                </a:lnTo>
                <a:lnTo>
                  <a:pt x="0" y="6857916"/>
                </a:lnTo>
                <a:lnTo>
                  <a:pt x="0" y="0"/>
                </a:lnTo>
                <a:lnTo>
                  <a:pt x="3182994" y="0"/>
                </a:lnTo>
                <a:lnTo>
                  <a:pt x="4249222" y="0"/>
                </a:lnTo>
                <a:lnTo>
                  <a:pt x="4254799" y="0"/>
                </a:lnTo>
                <a:close/>
              </a:path>
            </a:pathLst>
          </a:custGeom>
          <a:solidFill>
            <a:schemeClr val="bg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4F9787C-FD0B-4D44-B683-91735F9372C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214313" y="39137"/>
            <a:ext cx="7431174" cy="1325563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l"/>
            <a:r>
              <a:rPr lang="en-US" sz="4400" b="1" u="sng"/>
              <a:t>Private Equity &amp; Blackstone</a:t>
            </a:r>
            <a:endParaRPr lang="en-US" sz="4400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BA0BD781-C196-4525-98EB-33BDCB36EC5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89106" y="1133289"/>
            <a:ext cx="5985234" cy="1926829"/>
          </a:xfrm>
        </p:spPr>
        <p:txBody>
          <a:bodyPr vert="horz" lIns="91440" tIns="45720" rIns="91440" bIns="45720" rtlCol="0">
            <a:normAutofit lnSpcReduction="10000"/>
          </a:bodyPr>
          <a:lstStyle/>
          <a:p>
            <a:pPr indent="-228600" algn="l">
              <a:buFont typeface="Arial" panose="020B0604020202020204" pitchFamily="34" charset="0"/>
              <a:buChar char="•"/>
            </a:pPr>
            <a:endParaRPr lang="en-US" sz="2000"/>
          </a:p>
          <a:p>
            <a:pPr indent="-228600" algn="l">
              <a:buFont typeface="Arial" panose="020B0604020202020204" pitchFamily="34" charset="0"/>
              <a:buChar char="•"/>
            </a:pPr>
            <a:r>
              <a:rPr lang="en-US" sz="2000"/>
              <a:t>What will we do today?</a:t>
            </a:r>
          </a:p>
          <a:p>
            <a:pPr marL="342900" indent="-228600" algn="l">
              <a:buFont typeface="Arial" panose="020B0604020202020204" pitchFamily="34" charset="0"/>
              <a:buChar char="•"/>
            </a:pPr>
            <a:r>
              <a:rPr lang="en-US" sz="2000"/>
              <a:t>Apply new keyword knowledge.</a:t>
            </a:r>
          </a:p>
          <a:p>
            <a:pPr marL="342900" indent="-228600" algn="l">
              <a:buFont typeface="Arial" panose="020B0604020202020204" pitchFamily="34" charset="0"/>
              <a:buChar char="•"/>
            </a:pPr>
            <a:r>
              <a:rPr lang="en-US" sz="2000"/>
              <a:t>Trace the development of Blackstone Private Equity</a:t>
            </a:r>
          </a:p>
          <a:p>
            <a:pPr marL="342900" indent="-228600" algn="l">
              <a:buFont typeface="Arial" panose="020B0604020202020204" pitchFamily="34" charset="0"/>
              <a:buChar char="•"/>
            </a:pPr>
            <a:r>
              <a:rPr lang="en-US" sz="2000"/>
              <a:t>Prioritize business advice</a:t>
            </a:r>
            <a:endParaRPr lang="en-US" sz="2000" dirty="0"/>
          </a:p>
        </p:txBody>
      </p:sp>
      <p:sp>
        <p:nvSpPr>
          <p:cNvPr id="10" name="Shape 91">
            <a:extLst>
              <a:ext uri="{FF2B5EF4-FFF2-40B4-BE49-F238E27FC236}">
                <a16:creationId xmlns:a16="http://schemas.microsoft.com/office/drawing/2014/main" id="{A4D035D2-845D-4181-9720-05C4C0C7DEF4}"/>
              </a:ext>
            </a:extLst>
          </p:cNvPr>
          <p:cNvSpPr txBox="1">
            <a:spLocks/>
          </p:cNvSpPr>
          <p:nvPr/>
        </p:nvSpPr>
        <p:spPr>
          <a:xfrm>
            <a:off x="1239592" y="3090937"/>
            <a:ext cx="4420029" cy="758611"/>
          </a:xfrm>
          <a:prstGeom prst="rect">
            <a:avLst/>
          </a:prstGeom>
          <a:noFill/>
          <a:ln>
            <a:noFill/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ct val="100000"/>
              <a:buFont typeface="Nunito Sans"/>
              <a:buNone/>
              <a:defRPr sz="3000" b="1" i="0" u="none" strike="noStrike" cap="none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algn="just">
              <a:spcAft>
                <a:spcPts val="600"/>
              </a:spcAft>
            </a:pPr>
            <a:r>
              <a:rPr lang="en-US" sz="1600" dirty="0">
                <a:solidFill>
                  <a:schemeClr val="tx1"/>
                </a:solidFill>
              </a:rPr>
              <a:t>If Blackstone collects a 2% management fee and 20% of annual profits on funds it owns – how much money would it make on a fund worth $100m that is making $20m a year?</a:t>
            </a:r>
            <a:endParaRPr lang="en" sz="1600" dirty="0">
              <a:solidFill>
                <a:schemeClr val="tx1"/>
              </a:solidFill>
            </a:endParaRPr>
          </a:p>
        </p:txBody>
      </p:sp>
      <p:sp>
        <p:nvSpPr>
          <p:cNvPr id="12" name="Shape 91">
            <a:extLst>
              <a:ext uri="{FF2B5EF4-FFF2-40B4-BE49-F238E27FC236}">
                <a16:creationId xmlns:a16="http://schemas.microsoft.com/office/drawing/2014/main" id="{70380407-9F7F-4FC7-B36A-ADC69C380CE1}"/>
              </a:ext>
            </a:extLst>
          </p:cNvPr>
          <p:cNvSpPr txBox="1">
            <a:spLocks/>
          </p:cNvSpPr>
          <p:nvPr/>
        </p:nvSpPr>
        <p:spPr>
          <a:xfrm>
            <a:off x="1239592" y="4820450"/>
            <a:ext cx="3246775" cy="1115251"/>
          </a:xfrm>
          <a:prstGeom prst="rect">
            <a:avLst/>
          </a:prstGeom>
          <a:noFill/>
          <a:ln>
            <a:noFill/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ct val="100000"/>
              <a:buFont typeface="Nunito Sans"/>
              <a:buNone/>
              <a:defRPr sz="3000" b="1" i="0" u="none" strike="noStrike" cap="none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algn="just">
              <a:spcAft>
                <a:spcPts val="600"/>
              </a:spcAft>
            </a:pPr>
            <a:r>
              <a:rPr lang="en-US" sz="1600" dirty="0">
                <a:solidFill>
                  <a:schemeClr val="tx1"/>
                </a:solidFill>
              </a:rPr>
              <a:t>private </a:t>
            </a:r>
            <a:r>
              <a:rPr lang="en-US" sz="1600" dirty="0" err="1">
                <a:solidFill>
                  <a:schemeClr val="tx1"/>
                </a:solidFill>
              </a:rPr>
              <a:t>equitie</a:t>
            </a:r>
            <a:r>
              <a:rPr lang="en-US" sz="1600" dirty="0">
                <a:solidFill>
                  <a:schemeClr val="tx1"/>
                </a:solidFill>
              </a:rPr>
              <a:t> are </a:t>
            </a:r>
            <a:r>
              <a:rPr lang="en-US" sz="1600" dirty="0" err="1">
                <a:solidFill>
                  <a:schemeClr val="tx1"/>
                </a:solidFill>
              </a:rPr>
              <a:t>fundes</a:t>
            </a:r>
            <a:r>
              <a:rPr lang="en-US" sz="1600" dirty="0">
                <a:solidFill>
                  <a:schemeClr val="tx1"/>
                </a:solidFill>
              </a:rPr>
              <a:t> that buy, manager and sell </a:t>
            </a:r>
            <a:r>
              <a:rPr lang="en-US" sz="1600" dirty="0" err="1">
                <a:solidFill>
                  <a:schemeClr val="tx1"/>
                </a:solidFill>
              </a:rPr>
              <a:t>companys</a:t>
            </a:r>
            <a:r>
              <a:rPr lang="en-US" sz="1600" dirty="0">
                <a:solidFill>
                  <a:schemeClr val="tx1"/>
                </a:solidFill>
              </a:rPr>
              <a:t> that are not listed </a:t>
            </a:r>
            <a:r>
              <a:rPr lang="en-US" sz="1600" dirty="0" err="1">
                <a:solidFill>
                  <a:schemeClr val="tx1"/>
                </a:solidFill>
              </a:rPr>
              <a:t>publiclly</a:t>
            </a:r>
            <a:r>
              <a:rPr lang="en-US" sz="1600" dirty="0">
                <a:solidFill>
                  <a:schemeClr val="tx1"/>
                </a:solidFill>
              </a:rPr>
              <a:t> on any stock market.</a:t>
            </a:r>
            <a:endParaRPr lang="en" sz="1600" dirty="0">
              <a:solidFill>
                <a:schemeClr val="tx1"/>
              </a:solidFill>
            </a:endParaRPr>
          </a:p>
        </p:txBody>
      </p:sp>
      <p:sp>
        <p:nvSpPr>
          <p:cNvPr id="16" name="Shape 91">
            <a:extLst>
              <a:ext uri="{FF2B5EF4-FFF2-40B4-BE49-F238E27FC236}">
                <a16:creationId xmlns:a16="http://schemas.microsoft.com/office/drawing/2014/main" id="{1DB40F8E-4673-41FF-B5EB-2574FBF02C66}"/>
              </a:ext>
            </a:extLst>
          </p:cNvPr>
          <p:cNvSpPr txBox="1">
            <a:spLocks/>
          </p:cNvSpPr>
          <p:nvPr/>
        </p:nvSpPr>
        <p:spPr>
          <a:xfrm>
            <a:off x="30392" y="5451628"/>
            <a:ext cx="1394173" cy="591493"/>
          </a:xfrm>
          <a:prstGeom prst="rect">
            <a:avLst/>
          </a:prstGeom>
          <a:noFill/>
          <a:ln>
            <a:noFill/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67031"/>
              </a:buClr>
              <a:buSzPct val="100000"/>
              <a:buFont typeface="Nunito Sans"/>
              <a:buNone/>
              <a:defRPr sz="3000" b="1" i="0" u="none" strike="noStrike" cap="none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67031"/>
              </a:buClr>
              <a:buSzPct val="100000"/>
              <a:buFont typeface="Nunito Sans"/>
              <a:buNone/>
              <a:defRPr sz="3000" b="1">
                <a:solidFill>
                  <a:srgbClr val="F67031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algn="ctr">
              <a:spcAft>
                <a:spcPts val="600"/>
              </a:spcAft>
            </a:pPr>
            <a:r>
              <a:rPr lang="en-GB" sz="1600" dirty="0">
                <a:solidFill>
                  <a:srgbClr val="FF0000"/>
                </a:solidFill>
              </a:rPr>
              <a:t>SPAG corrections…</a:t>
            </a:r>
            <a:endParaRPr lang="en" sz="1600" dirty="0">
              <a:solidFill>
                <a:srgbClr val="FF0000"/>
              </a:solidFill>
            </a:endParaRPr>
          </a:p>
        </p:txBody>
      </p:sp>
      <p:pic>
        <p:nvPicPr>
          <p:cNvPr id="19" name="Picture 18">
            <a:extLst>
              <a:ext uri="{FF2B5EF4-FFF2-40B4-BE49-F238E27FC236}">
                <a16:creationId xmlns:a16="http://schemas.microsoft.com/office/drawing/2014/main" id="{2094B897-C7C4-4644-AEAB-5B69495C94A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81028" y="3251631"/>
            <a:ext cx="758612" cy="758612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4B0FFC8B-8576-4DCF-B018-E75BA462F8FF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81028" y="4901981"/>
            <a:ext cx="549647" cy="549647"/>
          </a:xfrm>
          <a:prstGeom prst="rect">
            <a:avLst/>
          </a:prstGeom>
        </p:spPr>
      </p:pic>
      <p:pic>
        <p:nvPicPr>
          <p:cNvPr id="21" name="Picture 2" descr="What It Takes">
            <a:extLst>
              <a:ext uri="{FF2B5EF4-FFF2-40B4-BE49-F238E27FC236}">
                <a16:creationId xmlns:a16="http://schemas.microsoft.com/office/drawing/2014/main" id="{AA9FAB5A-4932-463E-A365-B5F2671BBC6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476996">
            <a:off x="10194736" y="99872"/>
            <a:ext cx="1621154" cy="24470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742333528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739509C5-4B44-4225-8805-BF3C331B8C52}"/>
              </a:ext>
            </a:extLst>
          </p:cNvPr>
          <p:cNvSpPr/>
          <p:nvPr/>
        </p:nvSpPr>
        <p:spPr>
          <a:xfrm>
            <a:off x="1" y="-1"/>
            <a:ext cx="3450340" cy="4988533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2400"/>
          </a:p>
        </p:txBody>
      </p:sp>
      <p:sp>
        <p:nvSpPr>
          <p:cNvPr id="104" name="Shape 104"/>
          <p:cNvSpPr txBox="1">
            <a:spLocks noGrp="1"/>
          </p:cNvSpPr>
          <p:nvPr>
            <p:ph type="title"/>
          </p:nvPr>
        </p:nvSpPr>
        <p:spPr>
          <a:xfrm>
            <a:off x="237358" y="468629"/>
            <a:ext cx="2975619" cy="781051"/>
          </a:xfrm>
          <a:prstGeom prst="rect">
            <a:avLst/>
          </a:prstGeom>
        </p:spPr>
        <p:txBody>
          <a:bodyPr vert="horz" lIns="121900" tIns="121900" rIns="121900" bIns="121900" rtlCol="0" anchor="t" anchorCtr="0">
            <a:noAutofit/>
          </a:bodyPr>
          <a:lstStyle/>
          <a:p>
            <a:pPr algn="ctr"/>
            <a:r>
              <a:rPr lang="en-GB" sz="3600" dirty="0">
                <a:solidFill>
                  <a:schemeClr val="bg1"/>
                </a:solidFill>
              </a:rPr>
              <a:t>Blackstone &amp; Private Equity</a:t>
            </a:r>
            <a:endParaRPr lang="en" sz="3600" dirty="0">
              <a:solidFill>
                <a:schemeClr val="bg1"/>
              </a:solidFill>
            </a:endParaRPr>
          </a:p>
        </p:txBody>
      </p:sp>
      <p:sp>
        <p:nvSpPr>
          <p:cNvPr id="105" name="Shape 105"/>
          <p:cNvSpPr txBox="1">
            <a:spLocks noGrp="1"/>
          </p:cNvSpPr>
          <p:nvPr>
            <p:ph type="body" idx="2"/>
          </p:nvPr>
        </p:nvSpPr>
        <p:spPr>
          <a:xfrm>
            <a:off x="5174232" y="165547"/>
            <a:ext cx="6848060" cy="573787"/>
          </a:xfrm>
          <a:prstGeom prst="rect">
            <a:avLst/>
          </a:prstGeom>
        </p:spPr>
        <p:txBody>
          <a:bodyPr vert="horz" lIns="121900" tIns="121900" rIns="121900" bIns="121900" rtlCol="0" anchor="t" anchorCtr="0">
            <a:noAutofit/>
          </a:bodyPr>
          <a:lstStyle/>
          <a:p>
            <a:pPr algn="r">
              <a:buClr>
                <a:schemeClr val="dk1"/>
              </a:buClr>
              <a:buNone/>
            </a:pPr>
            <a:r>
              <a:rPr lang="en-US" sz="2000" b="1" dirty="0">
                <a:solidFill>
                  <a:srgbClr val="FF6600"/>
                </a:solidFill>
              </a:rPr>
              <a:t>In 1985 Stephen Schwarzman created a new private equity fund called Blackstone. It began with raising $800m from investors like General Motors and Prudential Financial. </a:t>
            </a:r>
            <a:endParaRPr sz="2000" dirty="0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FF28EAE9-6DF8-4524-A365-F77A50868841}"/>
              </a:ext>
            </a:extLst>
          </p:cNvPr>
          <p:cNvSpPr/>
          <p:nvPr/>
        </p:nvSpPr>
        <p:spPr>
          <a:xfrm>
            <a:off x="-5" y="4988533"/>
            <a:ext cx="3450343" cy="1869467"/>
          </a:xfrm>
          <a:prstGeom prst="rect">
            <a:avLst/>
          </a:prstGeom>
          <a:solidFill>
            <a:schemeClr val="accent6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2400"/>
          </a:p>
        </p:txBody>
      </p:sp>
      <p:sp>
        <p:nvSpPr>
          <p:cNvPr id="11" name="Shape 104">
            <a:extLst>
              <a:ext uri="{FF2B5EF4-FFF2-40B4-BE49-F238E27FC236}">
                <a16:creationId xmlns:a16="http://schemas.microsoft.com/office/drawing/2014/main" id="{365F7DC8-BBE9-424B-AAE1-71C09E2AF347}"/>
              </a:ext>
            </a:extLst>
          </p:cNvPr>
          <p:cNvSpPr txBox="1">
            <a:spLocks/>
          </p:cNvSpPr>
          <p:nvPr/>
        </p:nvSpPr>
        <p:spPr>
          <a:xfrm>
            <a:off x="360966" y="5055751"/>
            <a:ext cx="2728400" cy="1251053"/>
          </a:xfrm>
          <a:prstGeom prst="rect">
            <a:avLst/>
          </a:prstGeom>
          <a:noFill/>
          <a:ln>
            <a:noFill/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 rtl="0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 rtl="0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 rtl="0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 rtl="0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 rtl="0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 rtl="0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 rtl="0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 rtl="0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algn="ctr"/>
            <a:r>
              <a:rPr lang="en-GB" sz="3200" dirty="0">
                <a:solidFill>
                  <a:schemeClr val="bg1"/>
                </a:solidFill>
              </a:rPr>
              <a:t>Est 1987</a:t>
            </a:r>
            <a:endParaRPr lang="en" sz="3200" dirty="0">
              <a:solidFill>
                <a:schemeClr val="bg1"/>
              </a:solidFill>
            </a:endParaRPr>
          </a:p>
        </p:txBody>
      </p:sp>
      <p:sp>
        <p:nvSpPr>
          <p:cNvPr id="16" name="Shape 105">
            <a:extLst>
              <a:ext uri="{FF2B5EF4-FFF2-40B4-BE49-F238E27FC236}">
                <a16:creationId xmlns:a16="http://schemas.microsoft.com/office/drawing/2014/main" id="{81438774-266F-4E70-941C-189544047815}"/>
              </a:ext>
            </a:extLst>
          </p:cNvPr>
          <p:cNvSpPr txBox="1">
            <a:spLocks/>
          </p:cNvSpPr>
          <p:nvPr/>
        </p:nvSpPr>
        <p:spPr>
          <a:xfrm>
            <a:off x="3511389" y="1093293"/>
            <a:ext cx="7101482" cy="573787"/>
          </a:xfrm>
          <a:prstGeom prst="rect">
            <a:avLst/>
          </a:prstGeom>
          <a:noFill/>
          <a:ln>
            <a:noFill/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▪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marR="0" lvl="1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marR="0" lvl="2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marR="0" lvl="3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marR="0" lvl="4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marR="0" lvl="5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marR="0" lvl="6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marR="0" lvl="7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marR="0" lvl="8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>
              <a:buClr>
                <a:schemeClr val="dk1"/>
              </a:buClr>
              <a:buFont typeface="Arial"/>
              <a:buNone/>
            </a:pPr>
            <a:r>
              <a:rPr lang="en-GB" sz="2000" b="1" dirty="0">
                <a:solidFill>
                  <a:srgbClr val="002060"/>
                </a:solidFill>
              </a:rPr>
              <a:t>Blackstone would take their money and invest it in companies that were not ‘publicly listed’ (E.g. not for open sale on the stock market). Their aim was to buy a range of companies, increase their profit margins and either hold them to reap the profits – or sell them for a higher price.</a:t>
            </a:r>
            <a:endParaRPr lang="en-GB" sz="2000" dirty="0">
              <a:solidFill>
                <a:srgbClr val="002060"/>
              </a:solidFill>
            </a:endParaRPr>
          </a:p>
        </p:txBody>
      </p:sp>
      <p:sp>
        <p:nvSpPr>
          <p:cNvPr id="14" name="Shape 105">
            <a:extLst>
              <a:ext uri="{FF2B5EF4-FFF2-40B4-BE49-F238E27FC236}">
                <a16:creationId xmlns:a16="http://schemas.microsoft.com/office/drawing/2014/main" id="{64CAD63F-3576-44A9-8DC0-B93784F77DE3}"/>
              </a:ext>
            </a:extLst>
          </p:cNvPr>
          <p:cNvSpPr txBox="1">
            <a:spLocks/>
          </p:cNvSpPr>
          <p:nvPr/>
        </p:nvSpPr>
        <p:spPr>
          <a:xfrm>
            <a:off x="4920809" y="2981849"/>
            <a:ext cx="7101483" cy="1981208"/>
          </a:xfrm>
          <a:prstGeom prst="rect">
            <a:avLst/>
          </a:prstGeom>
          <a:noFill/>
          <a:ln>
            <a:noFill/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▪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marR="0" lvl="1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marR="0" lvl="2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marR="0" lvl="3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marR="0" lvl="4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marR="0" lvl="5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marR="0" lvl="6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marR="0" lvl="7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marR="0" lvl="8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algn="r">
              <a:buClr>
                <a:schemeClr val="dk1"/>
              </a:buClr>
              <a:buFont typeface="Arial"/>
              <a:buNone/>
            </a:pPr>
            <a:r>
              <a:rPr lang="en-GB" sz="2000" b="1" dirty="0">
                <a:solidFill>
                  <a:srgbClr val="FF6600"/>
                </a:solidFill>
              </a:rPr>
              <a:t>Blackstone would charge the investors a 2% management fee as well as collect roughly 20% of the profits made by the fund each year. Blackstone became experts at something called a LBO (Leveraged Buy Out), which means they would borrow money from the banks to combine with their investment funds to buy even bigger companies.</a:t>
            </a:r>
            <a:endParaRPr lang="en-GB" sz="2000" dirty="0"/>
          </a:p>
        </p:txBody>
      </p:sp>
      <p:sp>
        <p:nvSpPr>
          <p:cNvPr id="17" name="Shape 105">
            <a:extLst>
              <a:ext uri="{FF2B5EF4-FFF2-40B4-BE49-F238E27FC236}">
                <a16:creationId xmlns:a16="http://schemas.microsoft.com/office/drawing/2014/main" id="{4D866C4C-B2F4-4CD0-8D57-7C461858B7C4}"/>
              </a:ext>
            </a:extLst>
          </p:cNvPr>
          <p:cNvSpPr txBox="1">
            <a:spLocks/>
          </p:cNvSpPr>
          <p:nvPr/>
        </p:nvSpPr>
        <p:spPr>
          <a:xfrm>
            <a:off x="3452140" y="5323334"/>
            <a:ext cx="6890165" cy="1534666"/>
          </a:xfrm>
          <a:prstGeom prst="rect">
            <a:avLst/>
          </a:prstGeom>
          <a:noFill/>
          <a:ln>
            <a:noFill/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▪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marR="0" lvl="1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marR="0" lvl="2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marR="0" lvl="3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marR="0" lvl="4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marR="0" lvl="5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marR="0" lvl="6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marR="0" lvl="7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marR="0" lvl="8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CCCCCC"/>
              </a:buClr>
              <a:buSzPct val="100000"/>
              <a:buFont typeface="Nunito Sans"/>
              <a:buChar char="-"/>
              <a:defRPr sz="1100" b="0" i="0" u="none" strike="noStrike" cap="none">
                <a:solidFill>
                  <a:srgbClr val="666666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>
              <a:buClr>
                <a:schemeClr val="dk1"/>
              </a:buClr>
              <a:buFont typeface="Arial"/>
              <a:buNone/>
            </a:pPr>
            <a:r>
              <a:rPr lang="en-GB" sz="2000" b="1" dirty="0">
                <a:solidFill>
                  <a:schemeClr val="accent1">
                    <a:lumMod val="50000"/>
                  </a:schemeClr>
                </a:solidFill>
              </a:rPr>
              <a:t>Understanding the basics of how this industry works is vital to understanding the way the wider businesses world and economy has been shaped in the last 50 years. </a:t>
            </a:r>
            <a:endParaRPr lang="en-GB" sz="2000" dirty="0">
              <a:solidFill>
                <a:schemeClr val="accent1">
                  <a:lumMod val="50000"/>
                </a:schemeClr>
              </a:solidFill>
            </a:endParaRPr>
          </a:p>
        </p:txBody>
      </p:sp>
      <p:pic>
        <p:nvPicPr>
          <p:cNvPr id="1026" name="Picture 2" descr="What It Takes">
            <a:extLst>
              <a:ext uri="{FF2B5EF4-FFF2-40B4-BE49-F238E27FC236}">
                <a16:creationId xmlns:a16="http://schemas.microsoft.com/office/drawing/2014/main" id="{D8E1A196-3CF9-4C06-8BE4-4CC4DB90E30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1089424">
            <a:off x="680429" y="1730987"/>
            <a:ext cx="2089473" cy="31539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934FA741-B13C-42F8-80D1-3DAF19522328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12870" y="5764707"/>
            <a:ext cx="1021099" cy="1021099"/>
          </a:xfrm>
          <a:prstGeom prst="rect">
            <a:avLst/>
          </a:prstGeom>
        </p:spPr>
      </p:pic>
      <p:pic>
        <p:nvPicPr>
          <p:cNvPr id="6" name="Picture 5" descr="A picture containing text, sign, vector graphics&#10;&#10;Description automatically generated">
            <a:extLst>
              <a:ext uri="{FF2B5EF4-FFF2-40B4-BE49-F238E27FC236}">
                <a16:creationId xmlns:a16="http://schemas.microsoft.com/office/drawing/2014/main" id="{8DBE6688-F761-4709-9DB0-B8D382FAAD5A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12871" y="1510489"/>
            <a:ext cx="1021099" cy="1021099"/>
          </a:xfrm>
          <a:prstGeom prst="rect">
            <a:avLst/>
          </a:prstGeom>
        </p:spPr>
      </p:pic>
      <p:pic>
        <p:nvPicPr>
          <p:cNvPr id="13" name="Picture 12" descr="Icon&#10;&#10;Description automatically generated">
            <a:extLst>
              <a:ext uri="{FF2B5EF4-FFF2-40B4-BE49-F238E27FC236}">
                <a16:creationId xmlns:a16="http://schemas.microsoft.com/office/drawing/2014/main" id="{BF7CD0D8-ABE3-4587-A897-EF2653D9E49A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47465" y="148202"/>
            <a:ext cx="1089403" cy="1089403"/>
          </a:xfrm>
          <a:prstGeom prst="rect">
            <a:avLst/>
          </a:prstGeom>
        </p:spPr>
      </p:pic>
      <p:pic>
        <p:nvPicPr>
          <p:cNvPr id="22" name="Picture 21" descr="Graphical user interface&#10;&#10;Description automatically generated">
            <a:extLst>
              <a:ext uri="{FF2B5EF4-FFF2-40B4-BE49-F238E27FC236}">
                <a16:creationId xmlns:a16="http://schemas.microsoft.com/office/drawing/2014/main" id="{C9E926AB-3031-447A-BB91-D7594A94C731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77891" y="3389945"/>
            <a:ext cx="1273957" cy="127395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0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0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5" grpId="0" build="p"/>
      <p:bldP spid="16" grpId="0"/>
      <p:bldP spid="14" grpId="0"/>
      <p:bldP spid="17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EB8C60D0-7AD0-4B42-8603-99902896432C}"/>
              </a:ext>
            </a:extLst>
          </p:cNvPr>
          <p:cNvSpPr/>
          <p:nvPr/>
        </p:nvSpPr>
        <p:spPr>
          <a:xfrm>
            <a:off x="1" y="-1"/>
            <a:ext cx="3450340" cy="6858001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2400"/>
          </a:p>
        </p:txBody>
      </p:sp>
      <p:sp>
        <p:nvSpPr>
          <p:cNvPr id="248" name="Shape 248"/>
          <p:cNvSpPr txBox="1">
            <a:spLocks noGrp="1"/>
          </p:cNvSpPr>
          <p:nvPr>
            <p:ph type="title"/>
          </p:nvPr>
        </p:nvSpPr>
        <p:spPr>
          <a:xfrm>
            <a:off x="312600" y="767333"/>
            <a:ext cx="2728400" cy="5308000"/>
          </a:xfrm>
          <a:prstGeom prst="rect">
            <a:avLst/>
          </a:prstGeom>
        </p:spPr>
        <p:txBody>
          <a:bodyPr vert="horz" lIns="121900" tIns="121900" rIns="121900" bIns="121900" rtlCol="0" anchor="t" anchorCtr="0">
            <a:noAutofit/>
          </a:bodyPr>
          <a:lstStyle/>
          <a:p>
            <a:pPr algn="ctr">
              <a:spcBef>
                <a:spcPts val="0"/>
              </a:spcBef>
            </a:pPr>
            <a:r>
              <a:rPr lang="en" sz="2667" b="1" dirty="0">
                <a:solidFill>
                  <a:schemeClr val="bg1"/>
                </a:solidFill>
              </a:rPr>
              <a:t>Basic Concepts </a:t>
            </a:r>
            <a:br>
              <a:rPr lang="en" sz="2667" dirty="0">
                <a:solidFill>
                  <a:schemeClr val="bg1"/>
                </a:solidFill>
              </a:rPr>
            </a:br>
            <a:r>
              <a:rPr lang="en" sz="2667" dirty="0">
                <a:solidFill>
                  <a:schemeClr val="bg1"/>
                </a:solidFill>
              </a:rPr>
              <a:t>Quiz-Quiz-Trade Activity.</a:t>
            </a:r>
            <a:br>
              <a:rPr lang="en" sz="2667" dirty="0">
                <a:solidFill>
                  <a:schemeClr val="bg1"/>
                </a:solidFill>
              </a:rPr>
            </a:br>
            <a:r>
              <a:rPr lang="en" sz="1333" dirty="0">
                <a:solidFill>
                  <a:schemeClr val="bg1"/>
                </a:solidFill>
              </a:rPr>
              <a:t>(question cards in resources at bottom of ppt)</a:t>
            </a:r>
          </a:p>
        </p:txBody>
      </p:sp>
      <p:pic>
        <p:nvPicPr>
          <p:cNvPr id="4098" name="Picture 2" descr="https://d30y9cdsu7xlg0.cloudfront.net/png/21610-200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65265" y="3411591"/>
            <a:ext cx="2367516" cy="23675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0" name="Picture 4" descr="https://d30y9cdsu7xlg0.cloudfront.net/png/345035-200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293741" y="3674004"/>
            <a:ext cx="1359195" cy="135919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2" name="Picture 6" descr="https://d30y9cdsu7xlg0.cloudfront.net/png/1554506-200.pn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055316">
            <a:off x="9125459" y="247531"/>
            <a:ext cx="1695756" cy="169575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4" name="Picture 8" descr="https://d30y9cdsu7xlg0.cloudfront.net/png/766567-200.png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13922" y="128408"/>
            <a:ext cx="1954601" cy="19546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8" name="Shape 248"/>
          <p:cNvSpPr txBox="1">
            <a:spLocks/>
          </p:cNvSpPr>
          <p:nvPr/>
        </p:nvSpPr>
        <p:spPr>
          <a:xfrm>
            <a:off x="3743554" y="2184602"/>
            <a:ext cx="3295340" cy="1612311"/>
          </a:xfrm>
          <a:prstGeom prst="rect">
            <a:avLst/>
          </a:prstGeom>
          <a:noFill/>
          <a:ln>
            <a:noFill/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algn="ctr"/>
            <a:r>
              <a:rPr lang="en" sz="2667" b="1" dirty="0">
                <a:solidFill>
                  <a:schemeClr val="tx1"/>
                </a:solidFill>
              </a:rPr>
              <a:t>1. Walk carefully around the classroom</a:t>
            </a:r>
            <a:endParaRPr lang="en" sz="2667" dirty="0">
              <a:solidFill>
                <a:schemeClr val="tx1"/>
              </a:solidFill>
            </a:endParaRPr>
          </a:p>
        </p:txBody>
      </p:sp>
      <p:sp>
        <p:nvSpPr>
          <p:cNvPr id="69" name="Shape 248"/>
          <p:cNvSpPr txBox="1">
            <a:spLocks/>
          </p:cNvSpPr>
          <p:nvPr/>
        </p:nvSpPr>
        <p:spPr>
          <a:xfrm>
            <a:off x="8236686" y="2159862"/>
            <a:ext cx="3473303" cy="1103564"/>
          </a:xfrm>
          <a:prstGeom prst="rect">
            <a:avLst/>
          </a:prstGeom>
          <a:noFill/>
          <a:ln>
            <a:noFill/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algn="ctr"/>
            <a:r>
              <a:rPr lang="en" sz="2667" b="1" dirty="0">
                <a:solidFill>
                  <a:schemeClr val="tx1"/>
                </a:solidFill>
              </a:rPr>
              <a:t>2. Stop and partner up when the teacher says so.</a:t>
            </a:r>
            <a:endParaRPr lang="en" sz="2667" dirty="0">
              <a:solidFill>
                <a:schemeClr val="tx1"/>
              </a:solidFill>
            </a:endParaRPr>
          </a:p>
        </p:txBody>
      </p:sp>
      <p:sp>
        <p:nvSpPr>
          <p:cNvPr id="70" name="Shape 248"/>
          <p:cNvSpPr txBox="1">
            <a:spLocks/>
          </p:cNvSpPr>
          <p:nvPr/>
        </p:nvSpPr>
        <p:spPr>
          <a:xfrm>
            <a:off x="3700132" y="5245690"/>
            <a:ext cx="4101291" cy="1612311"/>
          </a:xfrm>
          <a:prstGeom prst="rect">
            <a:avLst/>
          </a:prstGeom>
          <a:noFill/>
          <a:ln>
            <a:noFill/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algn="ctr"/>
            <a:r>
              <a:rPr lang="en" sz="2667" b="1" dirty="0">
                <a:solidFill>
                  <a:schemeClr val="tx1"/>
                </a:solidFill>
              </a:rPr>
              <a:t>3. Take turns in asking and answering your questions.</a:t>
            </a:r>
          </a:p>
          <a:p>
            <a:pPr algn="ctr"/>
            <a:r>
              <a:rPr lang="en" sz="1400" b="1" dirty="0">
                <a:solidFill>
                  <a:schemeClr val="tx1"/>
                </a:solidFill>
              </a:rPr>
              <a:t>(shiniest shoes/longest hair/tallest goes first)</a:t>
            </a:r>
            <a:endParaRPr lang="en" sz="1400" dirty="0">
              <a:solidFill>
                <a:schemeClr val="tx1"/>
              </a:solidFill>
            </a:endParaRPr>
          </a:p>
        </p:txBody>
      </p:sp>
      <p:sp>
        <p:nvSpPr>
          <p:cNvPr id="71" name="Shape 248"/>
          <p:cNvSpPr txBox="1">
            <a:spLocks/>
          </p:cNvSpPr>
          <p:nvPr/>
        </p:nvSpPr>
        <p:spPr>
          <a:xfrm>
            <a:off x="8242873" y="5245689"/>
            <a:ext cx="3904801" cy="1612311"/>
          </a:xfrm>
          <a:prstGeom prst="rect">
            <a:avLst/>
          </a:prstGeom>
          <a:noFill/>
          <a:ln>
            <a:noFill/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algn="ctr"/>
            <a:r>
              <a:rPr lang="en" sz="2667" b="1" dirty="0">
                <a:solidFill>
                  <a:schemeClr val="tx1"/>
                </a:solidFill>
              </a:rPr>
              <a:t>4. Trade question cards and go back to walking carefully.</a:t>
            </a:r>
          </a:p>
        </p:txBody>
      </p:sp>
    </p:spTree>
    <p:extLst>
      <p:ext uri="{BB962C8B-B14F-4D97-AF65-F5344CB8AC3E}">
        <p14:creationId xmlns:p14="http://schemas.microsoft.com/office/powerpoint/2010/main" val="122694320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206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 txBox="1">
            <a:spLocks/>
          </p:cNvSpPr>
          <p:nvPr/>
        </p:nvSpPr>
        <p:spPr>
          <a:xfrm>
            <a:off x="1746914" y="67115"/>
            <a:ext cx="8698173" cy="1456885"/>
          </a:xfrm>
          <a:prstGeom prst="rect">
            <a:avLst/>
          </a:prstGeom>
          <a:solidFill>
            <a:srgbClr val="002060"/>
          </a:solidFill>
          <a:ln>
            <a:noFill/>
          </a:ln>
        </p:spPr>
        <p:txBody>
          <a:bodyPr/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</a:lstStyle>
          <a:p>
            <a:pPr algn="ctr"/>
            <a:r>
              <a:rPr lang="en-US" sz="4267" dirty="0">
                <a:solidFill>
                  <a:schemeClr val="bg1"/>
                </a:solidFill>
              </a:rPr>
              <a:t>Complete the paragraphs…</a:t>
            </a:r>
          </a:p>
          <a:p>
            <a:pPr algn="ctr"/>
            <a:r>
              <a:rPr lang="en-US" sz="4267" dirty="0">
                <a:solidFill>
                  <a:schemeClr val="bg1"/>
                </a:solidFill>
              </a:rPr>
              <a:t>What is Private Equity? </a:t>
            </a:r>
          </a:p>
        </p:txBody>
      </p:sp>
      <p:sp>
        <p:nvSpPr>
          <p:cNvPr id="5" name="Shape 346"/>
          <p:cNvSpPr txBox="1">
            <a:spLocks/>
          </p:cNvSpPr>
          <p:nvPr/>
        </p:nvSpPr>
        <p:spPr>
          <a:xfrm>
            <a:off x="6634716" y="1974283"/>
            <a:ext cx="2204349" cy="3496731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txBody>
          <a:bodyPr lIns="121900" tIns="121900" rIns="121900" bIns="121900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r>
              <a:rPr lang="en" sz="1867" dirty="0">
                <a:solidFill>
                  <a:schemeClr val="tx1"/>
                </a:solidFill>
              </a:rPr>
              <a:t>Private Equity</a:t>
            </a:r>
          </a:p>
          <a:p>
            <a:endParaRPr lang="en" sz="1867" dirty="0">
              <a:solidFill>
                <a:schemeClr val="tx1"/>
              </a:solidFill>
            </a:endParaRPr>
          </a:p>
          <a:p>
            <a:r>
              <a:rPr lang="en" sz="1867" dirty="0">
                <a:solidFill>
                  <a:schemeClr val="tx1"/>
                </a:solidFill>
              </a:rPr>
              <a:t>Leveraged Buy Outs</a:t>
            </a:r>
          </a:p>
          <a:p>
            <a:endParaRPr lang="en" sz="1867" dirty="0">
              <a:solidFill>
                <a:schemeClr val="tx1"/>
              </a:solidFill>
            </a:endParaRPr>
          </a:p>
          <a:p>
            <a:r>
              <a:rPr lang="en" sz="1867" dirty="0">
                <a:solidFill>
                  <a:schemeClr val="tx1"/>
                </a:solidFill>
              </a:rPr>
              <a:t>Real Estate</a:t>
            </a:r>
          </a:p>
          <a:p>
            <a:endParaRPr lang="en" sz="1867" dirty="0">
              <a:solidFill>
                <a:schemeClr val="tx1"/>
              </a:solidFill>
            </a:endParaRPr>
          </a:p>
          <a:p>
            <a:r>
              <a:rPr lang="en" sz="1867" dirty="0">
                <a:solidFill>
                  <a:schemeClr val="tx1"/>
                </a:solidFill>
              </a:rPr>
              <a:t>Mergers &amp; Acquisitions</a:t>
            </a:r>
          </a:p>
        </p:txBody>
      </p:sp>
      <p:sp>
        <p:nvSpPr>
          <p:cNvPr id="6" name="Shape 345"/>
          <p:cNvSpPr txBox="1">
            <a:spLocks/>
          </p:cNvSpPr>
          <p:nvPr/>
        </p:nvSpPr>
        <p:spPr>
          <a:xfrm>
            <a:off x="141769" y="1975493"/>
            <a:ext cx="6492948" cy="4620041"/>
          </a:xfrm>
          <a:prstGeom prst="rect">
            <a:avLst/>
          </a:prstGeom>
          <a:solidFill>
            <a:srgbClr val="FFC000"/>
          </a:solidFill>
          <a:ln>
            <a:noFill/>
          </a:ln>
        </p:spPr>
        <p:txBody>
          <a:bodyPr lIns="121900" tIns="121900" rIns="121900" bIns="121900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r>
              <a:rPr lang="en" dirty="0">
                <a:solidFill>
                  <a:schemeClr val="tx1"/>
                </a:solidFill>
              </a:rPr>
              <a:t>________ firm Blackstone was created in 1987. It used an initial investment of $800m, combined with bank loans, to complete lots of ___________. </a:t>
            </a:r>
          </a:p>
          <a:p>
            <a:endParaRPr lang="en" dirty="0">
              <a:solidFill>
                <a:schemeClr val="tx1"/>
              </a:solidFill>
            </a:endParaRPr>
          </a:p>
          <a:p>
            <a:r>
              <a:rPr lang="en" dirty="0">
                <a:solidFill>
                  <a:schemeClr val="tx1"/>
                </a:solidFill>
              </a:rPr>
              <a:t>It also made money by overseeing many ___________ between large companies. Additionally it invested in ________ across the USA and owns tens of thousands of individual properties.</a:t>
            </a:r>
          </a:p>
          <a:p>
            <a:endParaRPr lang="en" sz="1600" dirty="0">
              <a:solidFill>
                <a:schemeClr val="tx1"/>
              </a:solidFill>
            </a:endParaRPr>
          </a:p>
          <a:p>
            <a:endParaRPr lang="en" sz="1600" dirty="0">
              <a:solidFill>
                <a:schemeClr val="tx1"/>
              </a:solidFill>
            </a:endParaRPr>
          </a:p>
        </p:txBody>
      </p:sp>
      <p:sp>
        <p:nvSpPr>
          <p:cNvPr id="7" name="Shape 347"/>
          <p:cNvSpPr txBox="1">
            <a:spLocks/>
          </p:cNvSpPr>
          <p:nvPr/>
        </p:nvSpPr>
        <p:spPr>
          <a:xfrm>
            <a:off x="6634715" y="5466203"/>
            <a:ext cx="5146159" cy="1129331"/>
          </a:xfrm>
          <a:prstGeom prst="rect">
            <a:avLst/>
          </a:prstGeom>
          <a:solidFill>
            <a:srgbClr val="00B050"/>
          </a:solidFill>
          <a:ln>
            <a:noFill/>
          </a:ln>
        </p:spPr>
        <p:txBody>
          <a:bodyPr lIns="121900" tIns="121900" rIns="121900" bIns="121900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>
              <a:buClr>
                <a:schemeClr val="dk1"/>
              </a:buClr>
              <a:buSzPct val="30555"/>
              <a:buFont typeface="Arial"/>
              <a:buNone/>
            </a:pPr>
            <a:r>
              <a:rPr lang="en" sz="1867" dirty="0">
                <a:solidFill>
                  <a:schemeClr val="tx1"/>
                </a:solidFill>
              </a:rPr>
              <a:t>Stretch: What are the risks in an LBO?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E73D2721-C399-4326-A4FE-9C4BE8B2E3C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63063" y="2720991"/>
            <a:ext cx="3461763" cy="21575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938952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206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1"/>
          <p:cNvSpPr txBox="1">
            <a:spLocks/>
          </p:cNvSpPr>
          <p:nvPr/>
        </p:nvSpPr>
        <p:spPr>
          <a:xfrm>
            <a:off x="1746914" y="67115"/>
            <a:ext cx="8698173" cy="1456885"/>
          </a:xfrm>
          <a:prstGeom prst="rect">
            <a:avLst/>
          </a:prstGeom>
          <a:solidFill>
            <a:srgbClr val="002060"/>
          </a:solidFill>
          <a:ln>
            <a:noFill/>
          </a:ln>
        </p:spPr>
        <p:txBody>
          <a:bodyPr/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None/>
              <a:defRPr sz="1400" b="0" i="0" u="none" strike="noStrike" cap="none">
                <a:solidFill>
                  <a:srgbClr val="000000"/>
                </a:solidFill>
                <a:latin typeface="Arial"/>
                <a:ea typeface="Arial"/>
                <a:cs typeface="Arial"/>
                <a:sym typeface="Arial"/>
              </a:defRPr>
            </a:lvl1pPr>
          </a:lstStyle>
          <a:p>
            <a:pPr algn="ctr"/>
            <a:r>
              <a:rPr lang="en-US" sz="4267" dirty="0">
                <a:solidFill>
                  <a:schemeClr val="bg1"/>
                </a:solidFill>
              </a:rPr>
              <a:t>Complete the paragraphs…</a:t>
            </a:r>
          </a:p>
          <a:p>
            <a:pPr algn="ctr"/>
            <a:r>
              <a:rPr lang="en-US" sz="4267" dirty="0">
                <a:solidFill>
                  <a:schemeClr val="bg1"/>
                </a:solidFill>
              </a:rPr>
              <a:t>What is Private Equity? </a:t>
            </a:r>
          </a:p>
        </p:txBody>
      </p:sp>
      <p:sp>
        <p:nvSpPr>
          <p:cNvPr id="5" name="Shape 346"/>
          <p:cNvSpPr txBox="1">
            <a:spLocks/>
          </p:cNvSpPr>
          <p:nvPr/>
        </p:nvSpPr>
        <p:spPr>
          <a:xfrm>
            <a:off x="6634716" y="1974283"/>
            <a:ext cx="2204349" cy="3496731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txBody>
          <a:bodyPr lIns="121900" tIns="121900" rIns="121900" bIns="121900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endParaRPr lang="en" sz="1867" dirty="0">
              <a:solidFill>
                <a:schemeClr val="tx1"/>
              </a:solidFill>
            </a:endParaRPr>
          </a:p>
          <a:p>
            <a:r>
              <a:rPr lang="en" sz="1867" dirty="0">
                <a:solidFill>
                  <a:schemeClr val="tx1"/>
                </a:solidFill>
              </a:rPr>
              <a:t>Real Estate</a:t>
            </a:r>
          </a:p>
          <a:p>
            <a:endParaRPr lang="en" sz="1867" dirty="0">
              <a:solidFill>
                <a:schemeClr val="tx1"/>
              </a:solidFill>
            </a:endParaRPr>
          </a:p>
          <a:p>
            <a:r>
              <a:rPr lang="en" sz="1867" dirty="0">
                <a:solidFill>
                  <a:schemeClr val="tx1"/>
                </a:solidFill>
              </a:rPr>
              <a:t>Private Equity</a:t>
            </a:r>
          </a:p>
          <a:p>
            <a:endParaRPr lang="en" sz="1867" dirty="0">
              <a:solidFill>
                <a:schemeClr val="tx1"/>
              </a:solidFill>
            </a:endParaRPr>
          </a:p>
          <a:p>
            <a:r>
              <a:rPr lang="en" sz="1867" dirty="0">
                <a:solidFill>
                  <a:schemeClr val="tx1"/>
                </a:solidFill>
              </a:rPr>
              <a:t>Leveraged Buy Outs</a:t>
            </a:r>
          </a:p>
          <a:p>
            <a:endParaRPr lang="en" sz="1867" dirty="0">
              <a:solidFill>
                <a:schemeClr val="tx1"/>
              </a:solidFill>
            </a:endParaRPr>
          </a:p>
          <a:p>
            <a:endParaRPr lang="en" sz="1867" dirty="0">
              <a:solidFill>
                <a:schemeClr val="tx1"/>
              </a:solidFill>
            </a:endParaRPr>
          </a:p>
          <a:p>
            <a:r>
              <a:rPr lang="en" sz="1867" dirty="0">
                <a:solidFill>
                  <a:schemeClr val="tx1"/>
                </a:solidFill>
              </a:rPr>
              <a:t>Mergers &amp; Acquisitions</a:t>
            </a:r>
          </a:p>
        </p:txBody>
      </p:sp>
      <p:sp>
        <p:nvSpPr>
          <p:cNvPr id="6" name="Shape 345"/>
          <p:cNvSpPr txBox="1">
            <a:spLocks/>
          </p:cNvSpPr>
          <p:nvPr/>
        </p:nvSpPr>
        <p:spPr>
          <a:xfrm>
            <a:off x="141769" y="1975493"/>
            <a:ext cx="6492948" cy="4620041"/>
          </a:xfrm>
          <a:prstGeom prst="rect">
            <a:avLst/>
          </a:prstGeom>
          <a:solidFill>
            <a:srgbClr val="FFC000"/>
          </a:solidFill>
          <a:ln>
            <a:noFill/>
          </a:ln>
        </p:spPr>
        <p:txBody>
          <a:bodyPr lIns="121900" tIns="121900" rIns="121900" bIns="121900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r>
              <a:rPr lang="en" dirty="0">
                <a:solidFill>
                  <a:schemeClr val="tx1"/>
                </a:solidFill>
              </a:rPr>
              <a:t>Private Equity firm Blackstone was created in 1987. It used an initial investment of $800m, combined with bank loans, to complete lots of leveraged buy outs. </a:t>
            </a:r>
          </a:p>
          <a:p>
            <a:endParaRPr lang="en" dirty="0">
              <a:solidFill>
                <a:schemeClr val="tx1"/>
              </a:solidFill>
            </a:endParaRPr>
          </a:p>
          <a:p>
            <a:r>
              <a:rPr lang="en" dirty="0">
                <a:solidFill>
                  <a:schemeClr val="tx1"/>
                </a:solidFill>
              </a:rPr>
              <a:t>It also made money by overseeing many mergers and acquisitions between large companies. Additionally it invested in real estate across the USA and owns tens of thousands of individual properties.</a:t>
            </a:r>
          </a:p>
          <a:p>
            <a:endParaRPr lang="en" sz="1600" dirty="0">
              <a:solidFill>
                <a:schemeClr val="tx1"/>
              </a:solidFill>
            </a:endParaRPr>
          </a:p>
          <a:p>
            <a:endParaRPr lang="en" sz="1600" dirty="0">
              <a:solidFill>
                <a:schemeClr val="tx1"/>
              </a:solidFill>
            </a:endParaRPr>
          </a:p>
        </p:txBody>
      </p:sp>
      <p:sp>
        <p:nvSpPr>
          <p:cNvPr id="7" name="Shape 347"/>
          <p:cNvSpPr txBox="1">
            <a:spLocks/>
          </p:cNvSpPr>
          <p:nvPr/>
        </p:nvSpPr>
        <p:spPr>
          <a:xfrm>
            <a:off x="6634715" y="5466203"/>
            <a:ext cx="5146159" cy="1129331"/>
          </a:xfrm>
          <a:prstGeom prst="rect">
            <a:avLst/>
          </a:prstGeom>
          <a:solidFill>
            <a:srgbClr val="00B050"/>
          </a:solidFill>
          <a:ln>
            <a:noFill/>
          </a:ln>
        </p:spPr>
        <p:txBody>
          <a:bodyPr lIns="121900" tIns="121900" rIns="121900" bIns="121900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>
              <a:buClr>
                <a:schemeClr val="dk1"/>
              </a:buClr>
              <a:buSzPct val="30555"/>
              <a:buFont typeface="Arial"/>
              <a:buNone/>
            </a:pPr>
            <a:r>
              <a:rPr lang="en" sz="1867" dirty="0">
                <a:solidFill>
                  <a:schemeClr val="tx1"/>
                </a:solidFill>
              </a:rPr>
              <a:t>Stretch: What are the risks in an LBO?</a:t>
            </a:r>
          </a:p>
        </p:txBody>
      </p:sp>
      <p:pic>
        <p:nvPicPr>
          <p:cNvPr id="2" name="Picture 1">
            <a:extLst>
              <a:ext uri="{FF2B5EF4-FFF2-40B4-BE49-F238E27FC236}">
                <a16:creationId xmlns:a16="http://schemas.microsoft.com/office/drawing/2014/main" id="{E73D2721-C399-4326-A4FE-9C4BE8B2E3C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63063" y="2720991"/>
            <a:ext cx="3461763" cy="21575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8541468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70C0"/>
        </a:solidFill>
        <a:effectLst/>
      </p:bgPr>
    </p:bg>
    <p:spTree>
      <p:nvGrpSpPr>
        <p:cNvPr id="1" name="Shape 14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Shape 363"/>
          <p:cNvSpPr/>
          <p:nvPr/>
        </p:nvSpPr>
        <p:spPr>
          <a:xfrm rot="10800000">
            <a:off x="3517875" y="5381797"/>
            <a:ext cx="8233451" cy="1346952"/>
          </a:xfrm>
          <a:prstGeom prst="chevron">
            <a:avLst>
              <a:gd name="adj" fmla="val 29853"/>
            </a:avLst>
          </a:prstGeom>
          <a:solidFill>
            <a:srgbClr val="FFFF00"/>
          </a:solidFill>
          <a:ln>
            <a:noFill/>
          </a:ln>
        </p:spPr>
        <p:txBody>
          <a:bodyPr lIns="121900" tIns="121900" rIns="121900" bIns="121900" anchor="ctr" anchorCtr="0">
            <a:noAutofit/>
          </a:bodyPr>
          <a:lstStyle/>
          <a:p>
            <a:pPr algn="ctr"/>
            <a:endParaRPr lang="en" sz="1200" dirty="0">
              <a:latin typeface="Nunito Sans"/>
              <a:ea typeface="Nunito Sans"/>
              <a:cs typeface="Nunito Sans"/>
              <a:sym typeface="Nunito Sans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2747209" y="220291"/>
            <a:ext cx="8203857" cy="1200329"/>
          </a:xfrm>
          <a:prstGeom prst="rect">
            <a:avLst/>
          </a:prstGeom>
          <a:solidFill>
            <a:srgbClr val="0070C0"/>
          </a:solidFill>
        </p:spPr>
        <p:txBody>
          <a:bodyPr wrap="square" rtlCol="0">
            <a:spAutoFit/>
          </a:bodyPr>
          <a:lstStyle/>
          <a:p>
            <a:r>
              <a:rPr lang="en-US" sz="7200" dirty="0">
                <a:latin typeface="Nunito Sans" panose="020B0604020202020204" charset="0"/>
              </a:rPr>
              <a:t>Timeline Activity</a:t>
            </a:r>
          </a:p>
        </p:txBody>
      </p:sp>
      <p:sp>
        <p:nvSpPr>
          <p:cNvPr id="23" name="Shape 363"/>
          <p:cNvSpPr/>
          <p:nvPr/>
        </p:nvSpPr>
        <p:spPr>
          <a:xfrm>
            <a:off x="1" y="5381800"/>
            <a:ext cx="7893052" cy="1346952"/>
          </a:xfrm>
          <a:prstGeom prst="chevron">
            <a:avLst>
              <a:gd name="adj" fmla="val 29853"/>
            </a:avLst>
          </a:prstGeom>
          <a:solidFill>
            <a:srgbClr val="FFFF00"/>
          </a:solidFill>
          <a:ln>
            <a:noFill/>
          </a:ln>
        </p:spPr>
        <p:txBody>
          <a:bodyPr lIns="121900" tIns="121900" rIns="121900" bIns="121900" anchor="ctr" anchorCtr="0">
            <a:noAutofit/>
          </a:bodyPr>
          <a:lstStyle/>
          <a:p>
            <a:pPr algn="ctr"/>
            <a:r>
              <a:rPr lang="en" sz="2400" b="1" u="sng" dirty="0">
                <a:latin typeface="Nunito Sans"/>
                <a:ea typeface="Nunito Sans"/>
                <a:cs typeface="Nunito Sans"/>
                <a:sym typeface="Nunito Sans"/>
              </a:rPr>
              <a:t>F</a:t>
            </a:r>
            <a:r>
              <a:rPr lang="en-US" sz="2400" b="1" u="sng" dirty="0" err="1">
                <a:latin typeface="Nunito Sans"/>
                <a:ea typeface="Nunito Sans"/>
                <a:cs typeface="Nunito Sans"/>
                <a:sym typeface="Nunito Sans"/>
              </a:rPr>
              <a:t>i</a:t>
            </a:r>
            <a:r>
              <a:rPr lang="en" sz="2400" b="1" u="sng" dirty="0">
                <a:latin typeface="Nunito Sans"/>
                <a:ea typeface="Nunito Sans"/>
                <a:cs typeface="Nunito Sans"/>
                <a:sym typeface="Nunito Sans"/>
              </a:rPr>
              <a:t>nished?</a:t>
            </a:r>
          </a:p>
          <a:p>
            <a:pPr algn="ctr"/>
            <a:r>
              <a:rPr lang="en" sz="2400" dirty="0">
                <a:latin typeface="Nunito Sans"/>
                <a:ea typeface="Nunito Sans"/>
                <a:cs typeface="Nunito Sans"/>
                <a:sym typeface="Nunito Sans"/>
              </a:rPr>
              <a:t>Can you prioritise these events?  Which ones do you think were most important for the company?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47174" y="220291"/>
            <a:ext cx="1203892" cy="1203892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77277" y="137270"/>
            <a:ext cx="1369932" cy="1369932"/>
          </a:xfrm>
          <a:prstGeom prst="rect">
            <a:avLst/>
          </a:prstGeom>
        </p:spPr>
      </p:pic>
      <p:sp>
        <p:nvSpPr>
          <p:cNvPr id="5" name="Right Arrow 4"/>
          <p:cNvSpPr/>
          <p:nvPr/>
        </p:nvSpPr>
        <p:spPr>
          <a:xfrm>
            <a:off x="297342" y="3388696"/>
            <a:ext cx="11692569" cy="355509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6" name="Rounded Rectangle 5"/>
          <p:cNvSpPr/>
          <p:nvPr/>
        </p:nvSpPr>
        <p:spPr>
          <a:xfrm>
            <a:off x="661014" y="1802424"/>
            <a:ext cx="2849695" cy="1383576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/>
              <a:t>Sort the cards in the order you think they occurred.</a:t>
            </a:r>
          </a:p>
        </p:txBody>
      </p:sp>
      <p:sp>
        <p:nvSpPr>
          <p:cNvPr id="15" name="Rounded Rectangle 14"/>
          <p:cNvSpPr/>
          <p:nvPr/>
        </p:nvSpPr>
        <p:spPr>
          <a:xfrm>
            <a:off x="2923479" y="3873456"/>
            <a:ext cx="2849695" cy="1383576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/>
              <a:t>When ready check your answers against the real timeline.</a:t>
            </a:r>
          </a:p>
        </p:txBody>
      </p:sp>
      <p:sp>
        <p:nvSpPr>
          <p:cNvPr id="16" name="Rounded Rectangle 15"/>
          <p:cNvSpPr/>
          <p:nvPr/>
        </p:nvSpPr>
        <p:spPr>
          <a:xfrm>
            <a:off x="5919329" y="1802424"/>
            <a:ext cx="2849695" cy="1383576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/>
              <a:t>Copy or stick in the cards to your books.</a:t>
            </a:r>
          </a:p>
        </p:txBody>
      </p:sp>
      <p:sp>
        <p:nvSpPr>
          <p:cNvPr id="25" name="Rounded Rectangle 24"/>
          <p:cNvSpPr/>
          <p:nvPr/>
        </p:nvSpPr>
        <p:spPr>
          <a:xfrm>
            <a:off x="8307637" y="3873456"/>
            <a:ext cx="2849695" cy="1383576"/>
          </a:xfrm>
          <a:prstGeom prst="round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/>
              <a:t>Make sure to add in the dates as you do.</a:t>
            </a:r>
          </a:p>
        </p:txBody>
      </p:sp>
      <p:sp>
        <p:nvSpPr>
          <p:cNvPr id="7" name="Rectangle 6"/>
          <p:cNvSpPr/>
          <p:nvPr/>
        </p:nvSpPr>
        <p:spPr>
          <a:xfrm>
            <a:off x="1880213" y="3186001"/>
            <a:ext cx="88135" cy="2585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26" name="Rectangle 25"/>
          <p:cNvSpPr/>
          <p:nvPr/>
        </p:nvSpPr>
        <p:spPr>
          <a:xfrm>
            <a:off x="4154584" y="3692055"/>
            <a:ext cx="119961" cy="181403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27" name="Rectangle 26"/>
          <p:cNvSpPr/>
          <p:nvPr/>
        </p:nvSpPr>
        <p:spPr>
          <a:xfrm flipH="1">
            <a:off x="9669964" y="3692055"/>
            <a:ext cx="171771" cy="1814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28" name="Rectangle 27"/>
          <p:cNvSpPr/>
          <p:nvPr/>
        </p:nvSpPr>
        <p:spPr>
          <a:xfrm flipH="1">
            <a:off x="7172404" y="3222092"/>
            <a:ext cx="230931" cy="222408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8" name="Rounded Rectangle 7"/>
          <p:cNvSpPr/>
          <p:nvPr/>
        </p:nvSpPr>
        <p:spPr>
          <a:xfrm>
            <a:off x="7741186" y="5508433"/>
            <a:ext cx="2952521" cy="1042931"/>
          </a:xfrm>
          <a:prstGeom prst="roundRect">
            <a:avLst/>
          </a:prstGeom>
          <a:solidFill>
            <a:schemeClr val="bg1"/>
          </a:solidFill>
          <a:ln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sz="2400" dirty="0">
                <a:solidFill>
                  <a:schemeClr val="tx1"/>
                </a:solidFill>
              </a:rPr>
              <a:t>Important</a:t>
            </a:r>
          </a:p>
          <a:p>
            <a:r>
              <a:rPr lang="en-US" sz="2400" dirty="0">
                <a:solidFill>
                  <a:schemeClr val="tx1"/>
                </a:solidFill>
              </a:rPr>
              <a:t>Quite Important</a:t>
            </a:r>
          </a:p>
          <a:p>
            <a:r>
              <a:rPr lang="en-US" sz="2400" dirty="0">
                <a:solidFill>
                  <a:schemeClr val="tx1"/>
                </a:solidFill>
              </a:rPr>
              <a:t>Not that Important</a:t>
            </a:r>
          </a:p>
        </p:txBody>
      </p:sp>
      <p:sp>
        <p:nvSpPr>
          <p:cNvPr id="9" name="Rectangle 8"/>
          <p:cNvSpPr/>
          <p:nvPr/>
        </p:nvSpPr>
        <p:spPr>
          <a:xfrm>
            <a:off x="10032691" y="5646295"/>
            <a:ext cx="352540" cy="264405"/>
          </a:xfrm>
          <a:prstGeom prst="rect">
            <a:avLst/>
          </a:prstGeom>
          <a:solidFill>
            <a:srgbClr val="0BE93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29" name="Rectangle 28"/>
          <p:cNvSpPr/>
          <p:nvPr/>
        </p:nvSpPr>
        <p:spPr>
          <a:xfrm>
            <a:off x="10032693" y="5897696"/>
            <a:ext cx="352540" cy="264405"/>
          </a:xfrm>
          <a:prstGeom prst="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30" name="Rectangle 29"/>
          <p:cNvSpPr/>
          <p:nvPr/>
        </p:nvSpPr>
        <p:spPr>
          <a:xfrm>
            <a:off x="10032691" y="6162102"/>
            <a:ext cx="352540" cy="264405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</p:spTree>
    <p:extLst>
      <p:ext uri="{BB962C8B-B14F-4D97-AF65-F5344CB8AC3E}">
        <p14:creationId xmlns:p14="http://schemas.microsoft.com/office/powerpoint/2010/main" val="210472200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70C0"/>
        </a:solidFill>
        <a:effectLst/>
      </p:bgPr>
    </p:bg>
    <p:spTree>
      <p:nvGrpSpPr>
        <p:cNvPr id="1" name="Shape 14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Shape 363"/>
          <p:cNvSpPr/>
          <p:nvPr/>
        </p:nvSpPr>
        <p:spPr>
          <a:xfrm rot="10800000">
            <a:off x="3517875" y="5381797"/>
            <a:ext cx="8233451" cy="1346952"/>
          </a:xfrm>
          <a:prstGeom prst="chevron">
            <a:avLst>
              <a:gd name="adj" fmla="val 29853"/>
            </a:avLst>
          </a:prstGeom>
          <a:solidFill>
            <a:srgbClr val="FFFF00"/>
          </a:solidFill>
          <a:ln>
            <a:noFill/>
          </a:ln>
        </p:spPr>
        <p:txBody>
          <a:bodyPr lIns="121900" tIns="121900" rIns="121900" bIns="121900" anchor="ctr" anchorCtr="0">
            <a:noAutofit/>
          </a:bodyPr>
          <a:lstStyle/>
          <a:p>
            <a:pPr algn="ctr"/>
            <a:endParaRPr lang="en" sz="1200" dirty="0">
              <a:latin typeface="Nunito Sans"/>
              <a:ea typeface="Nunito Sans"/>
              <a:cs typeface="Nunito Sans"/>
              <a:sym typeface="Nunito Sans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2747209" y="220291"/>
            <a:ext cx="8203857" cy="1200329"/>
          </a:xfrm>
          <a:prstGeom prst="rect">
            <a:avLst/>
          </a:prstGeom>
          <a:solidFill>
            <a:srgbClr val="0070C0"/>
          </a:solidFill>
        </p:spPr>
        <p:txBody>
          <a:bodyPr wrap="square" rtlCol="0">
            <a:spAutoFit/>
          </a:bodyPr>
          <a:lstStyle/>
          <a:p>
            <a:r>
              <a:rPr lang="en-US" sz="7200" dirty="0">
                <a:latin typeface="Nunito Sans" panose="020B0604020202020204" charset="0"/>
              </a:rPr>
              <a:t>Timeline Activity</a:t>
            </a:r>
          </a:p>
        </p:txBody>
      </p:sp>
      <p:sp>
        <p:nvSpPr>
          <p:cNvPr id="23" name="Shape 363"/>
          <p:cNvSpPr/>
          <p:nvPr/>
        </p:nvSpPr>
        <p:spPr>
          <a:xfrm>
            <a:off x="1" y="5381800"/>
            <a:ext cx="7893052" cy="1346952"/>
          </a:xfrm>
          <a:prstGeom prst="chevron">
            <a:avLst>
              <a:gd name="adj" fmla="val 29853"/>
            </a:avLst>
          </a:prstGeom>
          <a:solidFill>
            <a:srgbClr val="FFFF00"/>
          </a:solidFill>
          <a:ln>
            <a:noFill/>
          </a:ln>
        </p:spPr>
        <p:txBody>
          <a:bodyPr lIns="121900" tIns="121900" rIns="121900" bIns="121900" anchor="ctr" anchorCtr="0">
            <a:noAutofit/>
          </a:bodyPr>
          <a:lstStyle/>
          <a:p>
            <a:pPr algn="ctr"/>
            <a:r>
              <a:rPr lang="en" sz="2400" b="1" u="sng" dirty="0">
                <a:latin typeface="Nunito Sans"/>
                <a:ea typeface="Nunito Sans"/>
                <a:cs typeface="Nunito Sans"/>
                <a:sym typeface="Nunito Sans"/>
              </a:rPr>
              <a:t>F</a:t>
            </a:r>
            <a:r>
              <a:rPr lang="en-US" sz="2400" b="1" u="sng" dirty="0" err="1">
                <a:latin typeface="Nunito Sans"/>
                <a:ea typeface="Nunito Sans"/>
                <a:cs typeface="Nunito Sans"/>
                <a:sym typeface="Nunito Sans"/>
              </a:rPr>
              <a:t>i</a:t>
            </a:r>
            <a:r>
              <a:rPr lang="en" sz="2400" b="1" u="sng" dirty="0">
                <a:latin typeface="Nunito Sans"/>
                <a:ea typeface="Nunito Sans"/>
                <a:cs typeface="Nunito Sans"/>
                <a:sym typeface="Nunito Sans"/>
              </a:rPr>
              <a:t>nished?</a:t>
            </a:r>
          </a:p>
          <a:p>
            <a:pPr algn="ctr"/>
            <a:r>
              <a:rPr lang="en" sz="2400" dirty="0">
                <a:latin typeface="Nunito Sans"/>
                <a:ea typeface="Nunito Sans"/>
                <a:cs typeface="Nunito Sans"/>
                <a:sym typeface="Nunito Sans"/>
              </a:rPr>
              <a:t>Can you prioritise these events?  Which ones do you think were most important for the company?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47174" y="220291"/>
            <a:ext cx="1203892" cy="1203892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77277" y="137270"/>
            <a:ext cx="1369932" cy="1369932"/>
          </a:xfrm>
          <a:prstGeom prst="rect">
            <a:avLst/>
          </a:prstGeom>
        </p:spPr>
      </p:pic>
      <p:sp>
        <p:nvSpPr>
          <p:cNvPr id="8" name="Rounded Rectangle 7"/>
          <p:cNvSpPr/>
          <p:nvPr/>
        </p:nvSpPr>
        <p:spPr>
          <a:xfrm>
            <a:off x="7741186" y="5508433"/>
            <a:ext cx="2952521" cy="1042931"/>
          </a:xfrm>
          <a:prstGeom prst="roundRect">
            <a:avLst/>
          </a:prstGeom>
          <a:solidFill>
            <a:schemeClr val="bg1"/>
          </a:solidFill>
          <a:ln>
            <a:solidFill>
              <a:srgbClr val="00B0F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sz="2400" dirty="0">
                <a:solidFill>
                  <a:schemeClr val="tx1"/>
                </a:solidFill>
              </a:rPr>
              <a:t>Important</a:t>
            </a:r>
          </a:p>
          <a:p>
            <a:r>
              <a:rPr lang="en-US" sz="2400" dirty="0">
                <a:solidFill>
                  <a:schemeClr val="tx1"/>
                </a:solidFill>
              </a:rPr>
              <a:t>Quite Important</a:t>
            </a:r>
          </a:p>
          <a:p>
            <a:r>
              <a:rPr lang="en-US" sz="2400" dirty="0">
                <a:solidFill>
                  <a:schemeClr val="tx1"/>
                </a:solidFill>
              </a:rPr>
              <a:t>Not that Important</a:t>
            </a:r>
          </a:p>
        </p:txBody>
      </p:sp>
      <p:sp>
        <p:nvSpPr>
          <p:cNvPr id="9" name="Rectangle 8"/>
          <p:cNvSpPr/>
          <p:nvPr/>
        </p:nvSpPr>
        <p:spPr>
          <a:xfrm>
            <a:off x="10032691" y="5646295"/>
            <a:ext cx="352540" cy="264405"/>
          </a:xfrm>
          <a:prstGeom prst="rect">
            <a:avLst/>
          </a:prstGeom>
          <a:solidFill>
            <a:srgbClr val="0BE93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29" name="Rectangle 28"/>
          <p:cNvSpPr/>
          <p:nvPr/>
        </p:nvSpPr>
        <p:spPr>
          <a:xfrm>
            <a:off x="10032693" y="5897696"/>
            <a:ext cx="352540" cy="264405"/>
          </a:xfrm>
          <a:prstGeom prst="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30" name="Rectangle 29"/>
          <p:cNvSpPr/>
          <p:nvPr/>
        </p:nvSpPr>
        <p:spPr>
          <a:xfrm>
            <a:off x="10032691" y="6162102"/>
            <a:ext cx="352540" cy="264405"/>
          </a:xfrm>
          <a:prstGeom prst="rect">
            <a:avLst/>
          </a:prstGeom>
          <a:solidFill>
            <a:srgbClr val="C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22" name="Down Arrow 8">
            <a:extLst>
              <a:ext uri="{FF2B5EF4-FFF2-40B4-BE49-F238E27FC236}">
                <a16:creationId xmlns:a16="http://schemas.microsoft.com/office/drawing/2014/main" id="{5682553D-582D-41CA-A8F7-1F9187C1812E}"/>
              </a:ext>
            </a:extLst>
          </p:cNvPr>
          <p:cNvSpPr/>
          <p:nvPr/>
        </p:nvSpPr>
        <p:spPr>
          <a:xfrm rot="16200000">
            <a:off x="6613353" y="-1232659"/>
            <a:ext cx="352927" cy="9708390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31" name="Rounded Rectangle 9">
            <a:extLst>
              <a:ext uri="{FF2B5EF4-FFF2-40B4-BE49-F238E27FC236}">
                <a16:creationId xmlns:a16="http://schemas.microsoft.com/office/drawing/2014/main" id="{1BFA19D4-69D6-4625-A100-72F211DE1349}"/>
              </a:ext>
            </a:extLst>
          </p:cNvPr>
          <p:cNvSpPr/>
          <p:nvPr/>
        </p:nvSpPr>
        <p:spPr>
          <a:xfrm>
            <a:off x="115468" y="2888587"/>
            <a:ext cx="1872572" cy="1465898"/>
          </a:xfrm>
          <a:prstGeom prst="round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b="1" dirty="0">
                <a:solidFill>
                  <a:schemeClr val="tx1"/>
                </a:solidFill>
              </a:rPr>
              <a:t>Stephen Schwarzman becomes the head of M&amp;As at </a:t>
            </a:r>
            <a:r>
              <a:rPr lang="en-US" sz="1600" b="1" dirty="0" err="1">
                <a:solidFill>
                  <a:schemeClr val="tx1"/>
                </a:solidFill>
              </a:rPr>
              <a:t>Leham</a:t>
            </a:r>
            <a:r>
              <a:rPr lang="en-US" sz="1600" b="1" dirty="0">
                <a:solidFill>
                  <a:schemeClr val="tx1"/>
                </a:solidFill>
              </a:rPr>
              <a:t> Brothers.</a:t>
            </a:r>
          </a:p>
        </p:txBody>
      </p:sp>
      <p:sp>
        <p:nvSpPr>
          <p:cNvPr id="32" name="Rounded Rectangle 10">
            <a:extLst>
              <a:ext uri="{FF2B5EF4-FFF2-40B4-BE49-F238E27FC236}">
                <a16:creationId xmlns:a16="http://schemas.microsoft.com/office/drawing/2014/main" id="{1893069B-DF98-4941-BDFD-D274D665497C}"/>
              </a:ext>
            </a:extLst>
          </p:cNvPr>
          <p:cNvSpPr/>
          <p:nvPr/>
        </p:nvSpPr>
        <p:spPr>
          <a:xfrm>
            <a:off x="2186707" y="2455965"/>
            <a:ext cx="2889267" cy="948769"/>
          </a:xfrm>
          <a:prstGeom prst="round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b="1" dirty="0">
                <a:solidFill>
                  <a:schemeClr val="tx1"/>
                </a:solidFill>
              </a:rPr>
              <a:t>Schwarzman creates Blackstone and specializes in M&amp;A management until they can raise enough for their first private equity fund.</a:t>
            </a:r>
          </a:p>
        </p:txBody>
      </p:sp>
      <p:sp>
        <p:nvSpPr>
          <p:cNvPr id="33" name="Rounded Rectangle 11">
            <a:extLst>
              <a:ext uri="{FF2B5EF4-FFF2-40B4-BE49-F238E27FC236}">
                <a16:creationId xmlns:a16="http://schemas.microsoft.com/office/drawing/2014/main" id="{3D347048-753D-4AE2-AD8A-0441B06D3315}"/>
              </a:ext>
            </a:extLst>
          </p:cNvPr>
          <p:cNvSpPr/>
          <p:nvPr/>
        </p:nvSpPr>
        <p:spPr>
          <a:xfrm>
            <a:off x="2747209" y="3788325"/>
            <a:ext cx="2889267" cy="948769"/>
          </a:xfrm>
          <a:prstGeom prst="round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b="1" dirty="0">
                <a:solidFill>
                  <a:schemeClr val="tx1"/>
                </a:solidFill>
              </a:rPr>
              <a:t>In 1987 they secure $800m in investment from General Motors and Prudential. This allows them to begin investing in private equity.</a:t>
            </a:r>
          </a:p>
        </p:txBody>
      </p:sp>
      <p:sp>
        <p:nvSpPr>
          <p:cNvPr id="34" name="Rounded Rectangle 13">
            <a:extLst>
              <a:ext uri="{FF2B5EF4-FFF2-40B4-BE49-F238E27FC236}">
                <a16:creationId xmlns:a16="http://schemas.microsoft.com/office/drawing/2014/main" id="{A3208B69-B734-4964-B9D7-E9D8F2E8B287}"/>
              </a:ext>
            </a:extLst>
          </p:cNvPr>
          <p:cNvSpPr/>
          <p:nvPr/>
        </p:nvSpPr>
        <p:spPr>
          <a:xfrm>
            <a:off x="5274641" y="2475594"/>
            <a:ext cx="2889267" cy="948769"/>
          </a:xfrm>
          <a:prstGeom prst="round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dirty="0">
                <a:solidFill>
                  <a:schemeClr val="tx1"/>
                </a:solidFill>
              </a:rPr>
              <a:t>Blackstone buys famous companies like Merlin Entertainment (Legoland) and the Hilton Group (Hotels).</a:t>
            </a:r>
            <a:endParaRPr lang="en-US" sz="1200" b="1" dirty="0">
              <a:solidFill>
                <a:schemeClr val="tx1"/>
              </a:solidFill>
            </a:endParaRPr>
          </a:p>
        </p:txBody>
      </p:sp>
      <p:sp>
        <p:nvSpPr>
          <p:cNvPr id="35" name="Rounded Rectangle 14">
            <a:extLst>
              <a:ext uri="{FF2B5EF4-FFF2-40B4-BE49-F238E27FC236}">
                <a16:creationId xmlns:a16="http://schemas.microsoft.com/office/drawing/2014/main" id="{F1BBD217-D50A-40E0-8702-B222F12D7F7F}"/>
              </a:ext>
            </a:extLst>
          </p:cNvPr>
          <p:cNvSpPr/>
          <p:nvPr/>
        </p:nvSpPr>
        <p:spPr>
          <a:xfrm>
            <a:off x="5955286" y="3760585"/>
            <a:ext cx="2889267" cy="948769"/>
          </a:xfrm>
          <a:prstGeom prst="round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67" b="1" dirty="0">
                <a:solidFill>
                  <a:schemeClr val="tx1"/>
                </a:solidFill>
              </a:rPr>
              <a:t>In 2007 Blackstone ‘floated’ on the stock market and raised $4bn by selling shares. Money it used to invest in more private equity.</a:t>
            </a:r>
          </a:p>
        </p:txBody>
      </p:sp>
      <p:sp>
        <p:nvSpPr>
          <p:cNvPr id="36" name="Rounded Rectangle 15">
            <a:extLst>
              <a:ext uri="{FF2B5EF4-FFF2-40B4-BE49-F238E27FC236}">
                <a16:creationId xmlns:a16="http://schemas.microsoft.com/office/drawing/2014/main" id="{172D0A9D-89EE-488D-9F2F-C9A18F5C9835}"/>
              </a:ext>
            </a:extLst>
          </p:cNvPr>
          <p:cNvSpPr/>
          <p:nvPr/>
        </p:nvSpPr>
        <p:spPr>
          <a:xfrm>
            <a:off x="8450301" y="2520941"/>
            <a:ext cx="2889267" cy="948769"/>
          </a:xfrm>
          <a:prstGeom prst="round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b="1" dirty="0">
                <a:solidFill>
                  <a:schemeClr val="tx1"/>
                </a:solidFill>
              </a:rPr>
              <a:t>In 2012 Blackstone bought a portfolio of 50,000 rental properties across the USA.</a:t>
            </a:r>
          </a:p>
        </p:txBody>
      </p:sp>
      <p:sp>
        <p:nvSpPr>
          <p:cNvPr id="37" name="Rounded Rectangle 16">
            <a:extLst>
              <a:ext uri="{FF2B5EF4-FFF2-40B4-BE49-F238E27FC236}">
                <a16:creationId xmlns:a16="http://schemas.microsoft.com/office/drawing/2014/main" id="{83F12D02-4671-4D70-ABB0-DD9B93F4F48B}"/>
              </a:ext>
            </a:extLst>
          </p:cNvPr>
          <p:cNvSpPr/>
          <p:nvPr/>
        </p:nvSpPr>
        <p:spPr>
          <a:xfrm>
            <a:off x="9090120" y="3790816"/>
            <a:ext cx="2889267" cy="948769"/>
          </a:xfrm>
          <a:prstGeom prst="round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b="1" dirty="0">
                <a:solidFill>
                  <a:schemeClr val="tx1"/>
                </a:solidFill>
              </a:rPr>
              <a:t>By 2020 Blackstone had over $584bn in assets under its management across the world.</a:t>
            </a:r>
          </a:p>
        </p:txBody>
      </p:sp>
    </p:spTree>
    <p:extLst>
      <p:ext uri="{BB962C8B-B14F-4D97-AF65-F5344CB8AC3E}">
        <p14:creationId xmlns:p14="http://schemas.microsoft.com/office/powerpoint/2010/main" val="364266271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24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EB8C60D0-7AD0-4B42-8603-99902896432C}"/>
              </a:ext>
            </a:extLst>
          </p:cNvPr>
          <p:cNvSpPr/>
          <p:nvPr/>
        </p:nvSpPr>
        <p:spPr>
          <a:xfrm>
            <a:off x="1" y="-1"/>
            <a:ext cx="3450340" cy="6858001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2400"/>
          </a:p>
        </p:txBody>
      </p:sp>
      <p:sp>
        <p:nvSpPr>
          <p:cNvPr id="248" name="Shape 248"/>
          <p:cNvSpPr txBox="1">
            <a:spLocks noGrp="1"/>
          </p:cNvSpPr>
          <p:nvPr>
            <p:ph type="title"/>
          </p:nvPr>
        </p:nvSpPr>
        <p:spPr>
          <a:xfrm>
            <a:off x="165366" y="336757"/>
            <a:ext cx="2728400" cy="5308000"/>
          </a:xfrm>
          <a:prstGeom prst="rect">
            <a:avLst/>
          </a:prstGeom>
        </p:spPr>
        <p:txBody>
          <a:bodyPr vert="horz" lIns="121900" tIns="121900" rIns="121900" bIns="121900" rtlCol="0" anchor="t" anchorCtr="0">
            <a:noAutofit/>
          </a:bodyPr>
          <a:lstStyle/>
          <a:p>
            <a:pPr algn="ctr">
              <a:spcBef>
                <a:spcPts val="0"/>
              </a:spcBef>
            </a:pPr>
            <a:r>
              <a:rPr lang="en" sz="2667" b="1" dirty="0">
                <a:solidFill>
                  <a:schemeClr val="bg1"/>
                </a:solidFill>
              </a:rPr>
              <a:t>Schwarzman’s rules to success…</a:t>
            </a:r>
            <a:endParaRPr lang="en" sz="1333" dirty="0">
              <a:solidFill>
                <a:schemeClr val="bg1"/>
              </a:solidFill>
            </a:endParaRPr>
          </a:p>
        </p:txBody>
      </p:sp>
      <p:pic>
        <p:nvPicPr>
          <p:cNvPr id="4098" name="Picture 2" descr="https://d30y9cdsu7xlg0.cloudfront.net/png/21610-200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65265" y="3411591"/>
            <a:ext cx="2367516" cy="23675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0" name="Picture 4" descr="https://d30y9cdsu7xlg0.cloudfront.net/png/345035-200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293741" y="3674004"/>
            <a:ext cx="1359195" cy="135919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2" name="Picture 6" descr="https://d30y9cdsu7xlg0.cloudfront.net/png/1554506-200.pn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055316">
            <a:off x="9125459" y="247531"/>
            <a:ext cx="1695756" cy="169575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104" name="Picture 8" descr="https://d30y9cdsu7xlg0.cloudfront.net/png/766567-200.png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13922" y="128408"/>
            <a:ext cx="1954601" cy="19546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8" name="Shape 248"/>
          <p:cNvSpPr txBox="1">
            <a:spLocks/>
          </p:cNvSpPr>
          <p:nvPr/>
        </p:nvSpPr>
        <p:spPr>
          <a:xfrm>
            <a:off x="3743554" y="2184602"/>
            <a:ext cx="3295340" cy="1612311"/>
          </a:xfrm>
          <a:prstGeom prst="rect">
            <a:avLst/>
          </a:prstGeom>
          <a:noFill/>
          <a:ln>
            <a:noFill/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algn="ctr"/>
            <a:r>
              <a:rPr lang="en" sz="2667" b="1" dirty="0">
                <a:solidFill>
                  <a:schemeClr val="tx1"/>
                </a:solidFill>
              </a:rPr>
              <a:t>1. Walk carefully around the classroom</a:t>
            </a:r>
            <a:endParaRPr lang="en" sz="2667" dirty="0">
              <a:solidFill>
                <a:schemeClr val="tx1"/>
              </a:solidFill>
            </a:endParaRPr>
          </a:p>
        </p:txBody>
      </p:sp>
      <p:sp>
        <p:nvSpPr>
          <p:cNvPr id="69" name="Shape 248"/>
          <p:cNvSpPr txBox="1">
            <a:spLocks/>
          </p:cNvSpPr>
          <p:nvPr/>
        </p:nvSpPr>
        <p:spPr>
          <a:xfrm>
            <a:off x="8236686" y="2159862"/>
            <a:ext cx="3473303" cy="1103564"/>
          </a:xfrm>
          <a:prstGeom prst="rect">
            <a:avLst/>
          </a:prstGeom>
          <a:noFill/>
          <a:ln>
            <a:noFill/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algn="ctr"/>
            <a:r>
              <a:rPr lang="en" sz="2667" b="1" dirty="0">
                <a:solidFill>
                  <a:schemeClr val="tx1"/>
                </a:solidFill>
              </a:rPr>
              <a:t>2. Stop and partner up when the teacher says so.</a:t>
            </a:r>
            <a:endParaRPr lang="en" sz="2667" dirty="0">
              <a:solidFill>
                <a:schemeClr val="tx1"/>
              </a:solidFill>
            </a:endParaRPr>
          </a:p>
        </p:txBody>
      </p:sp>
      <p:sp>
        <p:nvSpPr>
          <p:cNvPr id="70" name="Shape 248"/>
          <p:cNvSpPr txBox="1">
            <a:spLocks/>
          </p:cNvSpPr>
          <p:nvPr/>
        </p:nvSpPr>
        <p:spPr>
          <a:xfrm>
            <a:off x="3700132" y="5245690"/>
            <a:ext cx="4101291" cy="1612311"/>
          </a:xfrm>
          <a:prstGeom prst="rect">
            <a:avLst/>
          </a:prstGeom>
          <a:noFill/>
          <a:ln>
            <a:noFill/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algn="ctr"/>
            <a:r>
              <a:rPr lang="en" sz="2667" b="1" dirty="0">
                <a:solidFill>
                  <a:schemeClr val="tx1"/>
                </a:solidFill>
              </a:rPr>
              <a:t>3. Take turns in asking and answering your questions.</a:t>
            </a:r>
          </a:p>
          <a:p>
            <a:pPr algn="ctr"/>
            <a:r>
              <a:rPr lang="en" sz="1400" b="1" dirty="0">
                <a:solidFill>
                  <a:schemeClr val="tx1"/>
                </a:solidFill>
              </a:rPr>
              <a:t>(shiniest shoes/longest hair/tallest goes first)</a:t>
            </a:r>
            <a:endParaRPr lang="en" sz="1400" dirty="0">
              <a:solidFill>
                <a:schemeClr val="tx1"/>
              </a:solidFill>
            </a:endParaRPr>
          </a:p>
        </p:txBody>
      </p:sp>
      <p:sp>
        <p:nvSpPr>
          <p:cNvPr id="71" name="Shape 248"/>
          <p:cNvSpPr txBox="1">
            <a:spLocks/>
          </p:cNvSpPr>
          <p:nvPr/>
        </p:nvSpPr>
        <p:spPr>
          <a:xfrm>
            <a:off x="8242873" y="5245689"/>
            <a:ext cx="3904801" cy="1612311"/>
          </a:xfrm>
          <a:prstGeom prst="rect">
            <a:avLst/>
          </a:prstGeom>
          <a:noFill/>
          <a:ln>
            <a:noFill/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algn="ctr"/>
            <a:r>
              <a:rPr lang="en" sz="2667" b="1" dirty="0">
                <a:solidFill>
                  <a:schemeClr val="tx1"/>
                </a:solidFill>
              </a:rPr>
              <a:t>4. Trade question cards and go back to walking carefully.</a:t>
            </a:r>
          </a:p>
        </p:txBody>
      </p:sp>
      <p:pic>
        <p:nvPicPr>
          <p:cNvPr id="12" name="Picture 2" descr="What It Takes">
            <a:extLst>
              <a:ext uri="{FF2B5EF4-FFF2-40B4-BE49-F238E27FC236}">
                <a16:creationId xmlns:a16="http://schemas.microsoft.com/office/drawing/2014/main" id="{252A1CF5-6278-4084-A32E-5A19DCD73278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3590" y="2848879"/>
            <a:ext cx="2089473" cy="31539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14370379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750436" y="239453"/>
            <a:ext cx="9144000" cy="627609"/>
          </a:xfrm>
        </p:spPr>
        <p:txBody>
          <a:bodyPr>
            <a:normAutofit fontScale="90000"/>
          </a:bodyPr>
          <a:lstStyle/>
          <a:p>
            <a:r>
              <a:rPr lang="en-GB" dirty="0"/>
              <a:t>Prioritise the factors…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5565229"/>
            <a:ext cx="9144000" cy="1072439"/>
          </a:xfrm>
          <a:solidFill>
            <a:srgbClr val="00B050"/>
          </a:solidFill>
          <a:ln w="38100">
            <a:solidFill>
              <a:schemeClr val="tx1"/>
            </a:solidFill>
          </a:ln>
        </p:spPr>
        <p:txBody>
          <a:bodyPr>
            <a:normAutofit fontScale="92500"/>
          </a:bodyPr>
          <a:lstStyle/>
          <a:p>
            <a:r>
              <a:rPr lang="en-GB" dirty="0">
                <a:solidFill>
                  <a:schemeClr val="bg1"/>
                </a:solidFill>
              </a:rPr>
              <a:t>Finished? – Try this…</a:t>
            </a:r>
          </a:p>
          <a:p>
            <a:r>
              <a:rPr lang="en-GB" dirty="0">
                <a:solidFill>
                  <a:schemeClr val="bg1"/>
                </a:solidFill>
              </a:rPr>
              <a:t>What attributes (characteristics) would you want in a good business partner?</a:t>
            </a:r>
          </a:p>
        </p:txBody>
      </p:sp>
      <p:sp>
        <p:nvSpPr>
          <p:cNvPr id="6" name="Rectangle 5"/>
          <p:cNvSpPr/>
          <p:nvPr/>
        </p:nvSpPr>
        <p:spPr>
          <a:xfrm>
            <a:off x="1307431" y="802415"/>
            <a:ext cx="9577137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400" u="sng" dirty="0"/>
              <a:t>R</a:t>
            </a:r>
            <a:r>
              <a:rPr lang="en-GB" sz="1400" u="sng" dirty="0"/>
              <a:t>ules for business and life…</a:t>
            </a:r>
          </a:p>
        </p:txBody>
      </p:sp>
      <p:sp>
        <p:nvSpPr>
          <p:cNvPr id="24" name="Rectangle 23"/>
          <p:cNvSpPr/>
          <p:nvPr/>
        </p:nvSpPr>
        <p:spPr>
          <a:xfrm>
            <a:off x="8867274" y="2138150"/>
            <a:ext cx="1504951" cy="742951"/>
          </a:xfrm>
          <a:prstGeom prst="rect">
            <a:avLst/>
          </a:prstGeom>
          <a:solidFill>
            <a:srgbClr val="00B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3600" dirty="0"/>
              <a:t>1</a:t>
            </a:r>
          </a:p>
        </p:txBody>
      </p:sp>
      <p:sp>
        <p:nvSpPr>
          <p:cNvPr id="25" name="Rectangle 24"/>
          <p:cNvSpPr/>
          <p:nvPr/>
        </p:nvSpPr>
        <p:spPr>
          <a:xfrm>
            <a:off x="8219574" y="2842999"/>
            <a:ext cx="1504951" cy="74295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3600" dirty="0"/>
              <a:t>2</a:t>
            </a:r>
          </a:p>
        </p:txBody>
      </p:sp>
      <p:sp>
        <p:nvSpPr>
          <p:cNvPr id="26" name="Rectangle 25"/>
          <p:cNvSpPr/>
          <p:nvPr/>
        </p:nvSpPr>
        <p:spPr>
          <a:xfrm>
            <a:off x="9667374" y="2842999"/>
            <a:ext cx="1504951" cy="742951"/>
          </a:xfrm>
          <a:prstGeom prst="rect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3600" dirty="0"/>
              <a:t>3</a:t>
            </a:r>
          </a:p>
        </p:txBody>
      </p:sp>
      <p:sp>
        <p:nvSpPr>
          <p:cNvPr id="27" name="Rectangle 26"/>
          <p:cNvSpPr/>
          <p:nvPr/>
        </p:nvSpPr>
        <p:spPr>
          <a:xfrm>
            <a:off x="8867274" y="3528799"/>
            <a:ext cx="1504951" cy="742951"/>
          </a:xfrm>
          <a:prstGeom prst="rect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3600" dirty="0"/>
              <a:t>5</a:t>
            </a:r>
          </a:p>
        </p:txBody>
      </p:sp>
      <p:sp>
        <p:nvSpPr>
          <p:cNvPr id="36" name="Rectangle 35"/>
          <p:cNvSpPr/>
          <p:nvPr/>
        </p:nvSpPr>
        <p:spPr>
          <a:xfrm>
            <a:off x="7419474" y="3528799"/>
            <a:ext cx="1504951" cy="742951"/>
          </a:xfrm>
          <a:prstGeom prst="rect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3600" dirty="0"/>
              <a:t>4</a:t>
            </a:r>
          </a:p>
        </p:txBody>
      </p:sp>
      <p:sp>
        <p:nvSpPr>
          <p:cNvPr id="37" name="Rectangle 36"/>
          <p:cNvSpPr/>
          <p:nvPr/>
        </p:nvSpPr>
        <p:spPr>
          <a:xfrm>
            <a:off x="10334123" y="3528799"/>
            <a:ext cx="1504951" cy="742951"/>
          </a:xfrm>
          <a:prstGeom prst="rect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3600" dirty="0"/>
              <a:t>6</a:t>
            </a:r>
          </a:p>
        </p:txBody>
      </p:sp>
      <p:pic>
        <p:nvPicPr>
          <p:cNvPr id="54" name="Picture 5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05701" y="3522995"/>
            <a:ext cx="4686300" cy="2499360"/>
          </a:xfrm>
          <a:prstGeom prst="rect">
            <a:avLst/>
          </a:prstGeom>
        </p:spPr>
      </p:pic>
      <p:sp>
        <p:nvSpPr>
          <p:cNvPr id="55" name="Content Placeholder 9"/>
          <p:cNvSpPr txBox="1">
            <a:spLocks/>
          </p:cNvSpPr>
          <p:nvPr/>
        </p:nvSpPr>
        <p:spPr>
          <a:xfrm>
            <a:off x="1313323" y="1299679"/>
            <a:ext cx="6112292" cy="4525963"/>
          </a:xfrm>
          <a:prstGeom prst="rect">
            <a:avLst/>
          </a:prstGeom>
        </p:spPr>
        <p:txBody>
          <a:bodyPr vert="horz" lIns="91440" tIns="45720" rIns="91440" bIns="45720" rtlCol="0">
            <a:normAutofit lnSpcReduction="10000"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342891" indent="-342891" algn="l">
              <a:buFont typeface="Arial" panose="020B0604020202020204" pitchFamily="34" charset="0"/>
              <a:buChar char="•"/>
            </a:pPr>
            <a:r>
              <a:rPr lang="en-GB" dirty="0"/>
              <a:t>You are about to see six of Stephen Schwarzman’s best pieces of business advice.</a:t>
            </a:r>
          </a:p>
          <a:p>
            <a:pPr marL="342891" indent="-342891" algn="l">
              <a:buFont typeface="Arial" panose="020B0604020202020204" pitchFamily="34" charset="0"/>
              <a:buChar char="•"/>
            </a:pPr>
            <a:r>
              <a:rPr lang="en-GB" dirty="0"/>
              <a:t>You have to individually create a pyramid of these pieces of advice with the those at the top being the most important.</a:t>
            </a:r>
          </a:p>
          <a:p>
            <a:pPr marL="342891" indent="-342891" algn="l">
              <a:buFont typeface="Arial" panose="020B0604020202020204" pitchFamily="34" charset="0"/>
              <a:buChar char="•"/>
            </a:pPr>
            <a:r>
              <a:rPr lang="en-GB" dirty="0"/>
              <a:t>You can write the letter of the advice down but try to note down important facts – it will help you remember.</a:t>
            </a:r>
          </a:p>
          <a:p>
            <a:pPr marL="342891" indent="-342891" algn="l">
              <a:buFont typeface="Arial" panose="020B0604020202020204" pitchFamily="34" charset="0"/>
              <a:buChar char="•"/>
            </a:pPr>
            <a:r>
              <a:rPr lang="en-GB" dirty="0"/>
              <a:t>Next you will work with a partner to agree on just the </a:t>
            </a:r>
            <a:r>
              <a:rPr lang="en-GB" b="1" dirty="0"/>
              <a:t>top three</a:t>
            </a:r>
            <a:r>
              <a:rPr lang="en-GB" dirty="0"/>
              <a:t>.</a:t>
            </a:r>
          </a:p>
          <a:p>
            <a:pPr marL="342891" indent="-342891" algn="l">
              <a:buFont typeface="Arial" panose="020B0604020202020204" pitchFamily="34" charset="0"/>
              <a:buChar char="•"/>
            </a:pPr>
            <a:r>
              <a:rPr lang="en-GB" dirty="0"/>
              <a:t>Then you will work in your tables to agree on </a:t>
            </a:r>
            <a:r>
              <a:rPr lang="en-GB" b="1" dirty="0"/>
              <a:t>just one </a:t>
            </a:r>
            <a:r>
              <a:rPr lang="en-GB" dirty="0"/>
              <a:t>most important reason.</a:t>
            </a:r>
          </a:p>
        </p:txBody>
      </p:sp>
      <p:grpSp>
        <p:nvGrpSpPr>
          <p:cNvPr id="56" name="Group 55"/>
          <p:cNvGrpSpPr/>
          <p:nvPr/>
        </p:nvGrpSpPr>
        <p:grpSpPr>
          <a:xfrm>
            <a:off x="1202873" y="1299680"/>
            <a:ext cx="488243" cy="609385"/>
            <a:chOff x="5898" y="787254"/>
            <a:chExt cx="1134824" cy="1134824"/>
          </a:xfrm>
          <a:solidFill>
            <a:schemeClr val="tx1"/>
          </a:solidFill>
          <a:scene3d>
            <a:camera prst="orthographicFront">
              <a:rot lat="0" lon="0" rev="0"/>
            </a:camera>
            <a:lightRig rig="contrasting" dir="t">
              <a:rot lat="0" lon="0" rev="1200000"/>
            </a:lightRig>
          </a:scene3d>
        </p:grpSpPr>
        <p:sp>
          <p:nvSpPr>
            <p:cNvPr id="57" name="Oval 56"/>
            <p:cNvSpPr/>
            <p:nvPr/>
          </p:nvSpPr>
          <p:spPr>
            <a:xfrm>
              <a:off x="5898" y="787254"/>
              <a:ext cx="1134824" cy="1134824"/>
            </a:xfrm>
            <a:prstGeom prst="ellipse">
              <a:avLst/>
            </a:prstGeom>
            <a:grpFill/>
            <a:sp3d contourW="19050" prstMaterial="metal">
              <a:bevelT w="88900" h="203200"/>
              <a:bevelB w="165100" h="254000"/>
            </a:sp3d>
          </p:spPr>
          <p:style>
            <a:lnRef idx="0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2">
                <a:hueOff val="0"/>
                <a:satOff val="0"/>
                <a:lumOff val="0"/>
                <a:alphaOff val="0"/>
              </a:schemeClr>
            </a:fillRef>
            <a:effectRef idx="2">
              <a:schemeClr val="accent2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</p:sp>
        <p:sp>
          <p:nvSpPr>
            <p:cNvPr id="58" name="Oval 4"/>
            <p:cNvSpPr txBox="1"/>
            <p:nvPr/>
          </p:nvSpPr>
          <p:spPr>
            <a:xfrm>
              <a:off x="172089" y="953445"/>
              <a:ext cx="802442" cy="802442"/>
            </a:xfrm>
            <a:prstGeom prst="rect">
              <a:avLst/>
            </a:prstGeom>
            <a:grpFill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7620" tIns="7620" rIns="7620" bIns="7620" numCol="1" spcCol="1270" anchor="ctr" anchorCtr="0">
              <a:noAutofit/>
            </a:bodyPr>
            <a:lstStyle/>
            <a:p>
              <a:pPr algn="ctr" defTabSz="533387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n-US" sz="1400" dirty="0"/>
                <a:t>1</a:t>
              </a:r>
            </a:p>
          </p:txBody>
        </p:sp>
      </p:grpSp>
      <p:grpSp>
        <p:nvGrpSpPr>
          <p:cNvPr id="59" name="Group 58"/>
          <p:cNvGrpSpPr/>
          <p:nvPr/>
        </p:nvGrpSpPr>
        <p:grpSpPr>
          <a:xfrm>
            <a:off x="1191580" y="2036989"/>
            <a:ext cx="488243" cy="609385"/>
            <a:chOff x="5898" y="787254"/>
            <a:chExt cx="1134824" cy="1134824"/>
          </a:xfrm>
          <a:solidFill>
            <a:schemeClr val="tx1"/>
          </a:solidFill>
          <a:scene3d>
            <a:camera prst="orthographicFront">
              <a:rot lat="0" lon="0" rev="0"/>
            </a:camera>
            <a:lightRig rig="contrasting" dir="t">
              <a:rot lat="0" lon="0" rev="1200000"/>
            </a:lightRig>
          </a:scene3d>
        </p:grpSpPr>
        <p:sp>
          <p:nvSpPr>
            <p:cNvPr id="60" name="Oval 59"/>
            <p:cNvSpPr/>
            <p:nvPr/>
          </p:nvSpPr>
          <p:spPr>
            <a:xfrm>
              <a:off x="5898" y="787254"/>
              <a:ext cx="1134824" cy="1134824"/>
            </a:xfrm>
            <a:prstGeom prst="ellipse">
              <a:avLst/>
            </a:prstGeom>
            <a:grpFill/>
            <a:sp3d contourW="19050" prstMaterial="metal">
              <a:bevelT w="88900" h="203200"/>
              <a:bevelB w="165100" h="254000"/>
            </a:sp3d>
          </p:spPr>
          <p:style>
            <a:lnRef idx="0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2">
                <a:hueOff val="0"/>
                <a:satOff val="0"/>
                <a:lumOff val="0"/>
                <a:alphaOff val="0"/>
              </a:schemeClr>
            </a:fillRef>
            <a:effectRef idx="2">
              <a:schemeClr val="accent2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</p:sp>
        <p:sp>
          <p:nvSpPr>
            <p:cNvPr id="61" name="Oval 4"/>
            <p:cNvSpPr txBox="1"/>
            <p:nvPr/>
          </p:nvSpPr>
          <p:spPr>
            <a:xfrm>
              <a:off x="172089" y="953445"/>
              <a:ext cx="802442" cy="802442"/>
            </a:xfrm>
            <a:prstGeom prst="rect">
              <a:avLst/>
            </a:prstGeom>
            <a:grpFill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7620" tIns="7620" rIns="7620" bIns="7620" numCol="1" spcCol="1270" anchor="ctr" anchorCtr="0">
              <a:noAutofit/>
            </a:bodyPr>
            <a:lstStyle/>
            <a:p>
              <a:pPr algn="ctr" defTabSz="533387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n-US" sz="1400" dirty="0"/>
                <a:t>2</a:t>
              </a:r>
            </a:p>
          </p:txBody>
        </p:sp>
      </p:grpSp>
      <p:grpSp>
        <p:nvGrpSpPr>
          <p:cNvPr id="62" name="Group 61"/>
          <p:cNvGrpSpPr/>
          <p:nvPr/>
        </p:nvGrpSpPr>
        <p:grpSpPr>
          <a:xfrm>
            <a:off x="1200997" y="2961693"/>
            <a:ext cx="488243" cy="609385"/>
            <a:chOff x="5898" y="787254"/>
            <a:chExt cx="1134824" cy="1134824"/>
          </a:xfrm>
          <a:solidFill>
            <a:schemeClr val="tx1"/>
          </a:solidFill>
          <a:scene3d>
            <a:camera prst="orthographicFront">
              <a:rot lat="0" lon="0" rev="0"/>
            </a:camera>
            <a:lightRig rig="contrasting" dir="t">
              <a:rot lat="0" lon="0" rev="1200000"/>
            </a:lightRig>
          </a:scene3d>
        </p:grpSpPr>
        <p:sp>
          <p:nvSpPr>
            <p:cNvPr id="63" name="Oval 62"/>
            <p:cNvSpPr/>
            <p:nvPr/>
          </p:nvSpPr>
          <p:spPr>
            <a:xfrm>
              <a:off x="5898" y="787254"/>
              <a:ext cx="1134824" cy="1134824"/>
            </a:xfrm>
            <a:prstGeom prst="ellipse">
              <a:avLst/>
            </a:prstGeom>
            <a:grpFill/>
            <a:sp3d contourW="19050" prstMaterial="metal">
              <a:bevelT w="88900" h="203200"/>
              <a:bevelB w="165100" h="254000"/>
            </a:sp3d>
          </p:spPr>
          <p:style>
            <a:lnRef idx="0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2">
                <a:hueOff val="0"/>
                <a:satOff val="0"/>
                <a:lumOff val="0"/>
                <a:alphaOff val="0"/>
              </a:schemeClr>
            </a:fillRef>
            <a:effectRef idx="2">
              <a:schemeClr val="accent2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</p:sp>
        <p:sp>
          <p:nvSpPr>
            <p:cNvPr id="64" name="Oval 4"/>
            <p:cNvSpPr txBox="1"/>
            <p:nvPr/>
          </p:nvSpPr>
          <p:spPr>
            <a:xfrm>
              <a:off x="172089" y="953445"/>
              <a:ext cx="802442" cy="802442"/>
            </a:xfrm>
            <a:prstGeom prst="rect">
              <a:avLst/>
            </a:prstGeom>
            <a:grpFill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7620" tIns="7620" rIns="7620" bIns="7620" numCol="1" spcCol="1270" anchor="ctr" anchorCtr="0">
              <a:noAutofit/>
            </a:bodyPr>
            <a:lstStyle/>
            <a:p>
              <a:pPr algn="ctr" defTabSz="533387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n-US" sz="1400" dirty="0"/>
                <a:t>3</a:t>
              </a:r>
            </a:p>
          </p:txBody>
        </p:sp>
      </p:grpSp>
      <p:grpSp>
        <p:nvGrpSpPr>
          <p:cNvPr id="65" name="Group 64"/>
          <p:cNvGrpSpPr/>
          <p:nvPr/>
        </p:nvGrpSpPr>
        <p:grpSpPr>
          <a:xfrm>
            <a:off x="1208257" y="3939853"/>
            <a:ext cx="488243" cy="609385"/>
            <a:chOff x="5898" y="787254"/>
            <a:chExt cx="1134824" cy="1134824"/>
          </a:xfrm>
          <a:solidFill>
            <a:schemeClr val="tx1"/>
          </a:solidFill>
          <a:scene3d>
            <a:camera prst="orthographicFront">
              <a:rot lat="0" lon="0" rev="0"/>
            </a:camera>
            <a:lightRig rig="contrasting" dir="t">
              <a:rot lat="0" lon="0" rev="1200000"/>
            </a:lightRig>
          </a:scene3d>
        </p:grpSpPr>
        <p:sp>
          <p:nvSpPr>
            <p:cNvPr id="66" name="Oval 65"/>
            <p:cNvSpPr/>
            <p:nvPr/>
          </p:nvSpPr>
          <p:spPr>
            <a:xfrm>
              <a:off x="5898" y="787254"/>
              <a:ext cx="1134824" cy="1134824"/>
            </a:xfrm>
            <a:prstGeom prst="ellipse">
              <a:avLst/>
            </a:prstGeom>
            <a:grpFill/>
            <a:sp3d contourW="19050" prstMaterial="metal">
              <a:bevelT w="88900" h="203200"/>
              <a:bevelB w="165100" h="254000"/>
            </a:sp3d>
          </p:spPr>
          <p:style>
            <a:lnRef idx="0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2">
                <a:hueOff val="0"/>
                <a:satOff val="0"/>
                <a:lumOff val="0"/>
                <a:alphaOff val="0"/>
              </a:schemeClr>
            </a:fillRef>
            <a:effectRef idx="2">
              <a:schemeClr val="accent2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</p:sp>
        <p:sp>
          <p:nvSpPr>
            <p:cNvPr id="67" name="Oval 4"/>
            <p:cNvSpPr txBox="1"/>
            <p:nvPr/>
          </p:nvSpPr>
          <p:spPr>
            <a:xfrm>
              <a:off x="172089" y="953445"/>
              <a:ext cx="802442" cy="802442"/>
            </a:xfrm>
            <a:prstGeom prst="rect">
              <a:avLst/>
            </a:prstGeom>
            <a:grpFill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7620" tIns="7620" rIns="7620" bIns="7620" numCol="1" spcCol="1270" anchor="ctr" anchorCtr="0">
              <a:noAutofit/>
            </a:bodyPr>
            <a:lstStyle/>
            <a:p>
              <a:pPr algn="ctr" defTabSz="533387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n-US" sz="1400" dirty="0"/>
                <a:t>4</a:t>
              </a:r>
            </a:p>
          </p:txBody>
        </p:sp>
      </p:grpSp>
      <p:grpSp>
        <p:nvGrpSpPr>
          <p:cNvPr id="68" name="Group 67"/>
          <p:cNvGrpSpPr/>
          <p:nvPr/>
        </p:nvGrpSpPr>
        <p:grpSpPr>
          <a:xfrm>
            <a:off x="1198055" y="4693621"/>
            <a:ext cx="488243" cy="609385"/>
            <a:chOff x="5898" y="787254"/>
            <a:chExt cx="1134824" cy="1134824"/>
          </a:xfrm>
          <a:solidFill>
            <a:schemeClr val="tx1"/>
          </a:solidFill>
          <a:scene3d>
            <a:camera prst="orthographicFront">
              <a:rot lat="0" lon="0" rev="0"/>
            </a:camera>
            <a:lightRig rig="contrasting" dir="t">
              <a:rot lat="0" lon="0" rev="1200000"/>
            </a:lightRig>
          </a:scene3d>
        </p:grpSpPr>
        <p:sp>
          <p:nvSpPr>
            <p:cNvPr id="69" name="Oval 68"/>
            <p:cNvSpPr/>
            <p:nvPr/>
          </p:nvSpPr>
          <p:spPr>
            <a:xfrm>
              <a:off x="5898" y="787254"/>
              <a:ext cx="1134824" cy="1134824"/>
            </a:xfrm>
            <a:prstGeom prst="ellipse">
              <a:avLst/>
            </a:prstGeom>
            <a:grpFill/>
            <a:sp3d contourW="19050" prstMaterial="metal">
              <a:bevelT w="88900" h="203200"/>
              <a:bevelB w="165100" h="254000"/>
            </a:sp3d>
          </p:spPr>
          <p:style>
            <a:lnRef idx="0">
              <a:schemeClr val="lt1">
                <a:hueOff val="0"/>
                <a:satOff val="0"/>
                <a:lumOff val="0"/>
                <a:alphaOff val="0"/>
              </a:schemeClr>
            </a:lnRef>
            <a:fillRef idx="1">
              <a:schemeClr val="accent2">
                <a:hueOff val="0"/>
                <a:satOff val="0"/>
                <a:lumOff val="0"/>
                <a:alphaOff val="0"/>
              </a:schemeClr>
            </a:fillRef>
            <a:effectRef idx="2">
              <a:schemeClr val="accent2">
                <a:hueOff val="0"/>
                <a:satOff val="0"/>
                <a:lumOff val="0"/>
                <a:alphaOff val="0"/>
              </a:schemeClr>
            </a:effectRef>
            <a:fontRef idx="minor">
              <a:schemeClr val="lt1"/>
            </a:fontRef>
          </p:style>
        </p:sp>
        <p:sp>
          <p:nvSpPr>
            <p:cNvPr id="70" name="Oval 4"/>
            <p:cNvSpPr txBox="1"/>
            <p:nvPr/>
          </p:nvSpPr>
          <p:spPr>
            <a:xfrm>
              <a:off x="172089" y="953445"/>
              <a:ext cx="802442" cy="802442"/>
            </a:xfrm>
            <a:prstGeom prst="rect">
              <a:avLst/>
            </a:prstGeom>
            <a:grpFill/>
            <a:sp3d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minor">
              <a:schemeClr val="lt1"/>
            </a:fontRef>
          </p:style>
          <p:txBody>
            <a:bodyPr spcFirstLastPara="0" vert="horz" wrap="square" lIns="7620" tIns="7620" rIns="7620" bIns="7620" numCol="1" spcCol="1270" anchor="ctr" anchorCtr="0">
              <a:noAutofit/>
            </a:bodyPr>
            <a:lstStyle/>
            <a:p>
              <a:pPr algn="ctr" defTabSz="533387">
                <a:lnSpc>
                  <a:spcPct val="90000"/>
                </a:lnSpc>
                <a:spcBef>
                  <a:spcPct val="0"/>
                </a:spcBef>
                <a:spcAft>
                  <a:spcPct val="35000"/>
                </a:spcAft>
              </a:pPr>
              <a:r>
                <a:rPr lang="en-US" sz="1400" dirty="0"/>
                <a:t>5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28659714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11">
            <a:extLst>
              <a:ext uri="{FF2B5EF4-FFF2-40B4-BE49-F238E27FC236}">
                <a16:creationId xmlns:a16="http://schemas.microsoft.com/office/drawing/2014/main" id="{7A26F0B6-F8E5-4134-9D65-161C41339473}"/>
              </a:ext>
            </a:extLst>
          </p:cNvPr>
          <p:cNvSpPr/>
          <p:nvPr/>
        </p:nvSpPr>
        <p:spPr>
          <a:xfrm>
            <a:off x="325022" y="840844"/>
            <a:ext cx="2836468" cy="1377062"/>
          </a:xfrm>
          <a:prstGeom prst="roundRect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228600" indent="-228600" algn="ctr">
              <a:buAutoNum type="alphaUcPeriod"/>
            </a:pPr>
            <a:r>
              <a:rPr lang="en-US" sz="1600" b="1" dirty="0">
                <a:solidFill>
                  <a:schemeClr val="bg1"/>
                </a:solidFill>
              </a:rPr>
              <a:t>It </a:t>
            </a:r>
            <a:r>
              <a:rPr lang="en-US" sz="1600" b="1" dirty="0" err="1">
                <a:solidFill>
                  <a:schemeClr val="bg1"/>
                </a:solidFill>
              </a:rPr>
              <a:t>it</a:t>
            </a:r>
            <a:r>
              <a:rPr lang="en-US" sz="1600" b="1" dirty="0">
                <a:solidFill>
                  <a:schemeClr val="bg1"/>
                </a:solidFill>
              </a:rPr>
              <a:t> as easy to do something big, as it is to do something small.</a:t>
            </a:r>
          </a:p>
          <a:p>
            <a:pPr algn="ctr"/>
            <a:r>
              <a:rPr lang="en-US" sz="1600" b="1" dirty="0">
                <a:solidFill>
                  <a:schemeClr val="bg1"/>
                </a:solidFill>
              </a:rPr>
              <a:t>So aim big!</a:t>
            </a:r>
          </a:p>
        </p:txBody>
      </p:sp>
      <p:sp>
        <p:nvSpPr>
          <p:cNvPr id="5" name="Rounded Rectangle 11">
            <a:extLst>
              <a:ext uri="{FF2B5EF4-FFF2-40B4-BE49-F238E27FC236}">
                <a16:creationId xmlns:a16="http://schemas.microsoft.com/office/drawing/2014/main" id="{CA6E3627-8378-46A4-95FB-E4BDD509F1D6}"/>
              </a:ext>
            </a:extLst>
          </p:cNvPr>
          <p:cNvSpPr/>
          <p:nvPr/>
        </p:nvSpPr>
        <p:spPr>
          <a:xfrm>
            <a:off x="4677766" y="840844"/>
            <a:ext cx="2836468" cy="1377062"/>
          </a:xfrm>
          <a:prstGeom prst="roundRect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b="1" dirty="0">
                <a:solidFill>
                  <a:schemeClr val="bg1"/>
                </a:solidFill>
              </a:rPr>
              <a:t>B. Top business executives are made not born – with enough study and dedication you can get there.</a:t>
            </a:r>
          </a:p>
        </p:txBody>
      </p:sp>
      <p:sp>
        <p:nvSpPr>
          <p:cNvPr id="6" name="Rounded Rectangle 11">
            <a:extLst>
              <a:ext uri="{FF2B5EF4-FFF2-40B4-BE49-F238E27FC236}">
                <a16:creationId xmlns:a16="http://schemas.microsoft.com/office/drawing/2014/main" id="{588CE33F-011E-4E8A-A0DC-94AC7B751AC7}"/>
              </a:ext>
            </a:extLst>
          </p:cNvPr>
          <p:cNvSpPr/>
          <p:nvPr/>
        </p:nvSpPr>
        <p:spPr>
          <a:xfrm>
            <a:off x="9030510" y="840844"/>
            <a:ext cx="2836468" cy="1377062"/>
          </a:xfrm>
          <a:prstGeom prst="roundRect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b="1" dirty="0">
                <a:solidFill>
                  <a:schemeClr val="bg1"/>
                </a:solidFill>
              </a:rPr>
              <a:t>C. Ask to speak to the people you admire and ask them for advice. They can open doors and unlock new potential.</a:t>
            </a:r>
          </a:p>
        </p:txBody>
      </p:sp>
      <p:sp>
        <p:nvSpPr>
          <p:cNvPr id="7" name="Rounded Rectangle 11">
            <a:extLst>
              <a:ext uri="{FF2B5EF4-FFF2-40B4-BE49-F238E27FC236}">
                <a16:creationId xmlns:a16="http://schemas.microsoft.com/office/drawing/2014/main" id="{FE450B0E-F1C0-4155-B98E-D814BDAB168D}"/>
              </a:ext>
            </a:extLst>
          </p:cNvPr>
          <p:cNvSpPr/>
          <p:nvPr/>
        </p:nvSpPr>
        <p:spPr>
          <a:xfrm>
            <a:off x="325022" y="4640095"/>
            <a:ext cx="2982382" cy="1546696"/>
          </a:xfrm>
          <a:prstGeom prst="roundRect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b="1" dirty="0">
                <a:solidFill>
                  <a:schemeClr val="bg1"/>
                </a:solidFill>
              </a:rPr>
              <a:t>D. Nothing gets peoples interest more than helping them solve their problems. Find a way to solve other people’s problems to get ahead and get noticed.</a:t>
            </a:r>
          </a:p>
        </p:txBody>
      </p:sp>
      <p:sp>
        <p:nvSpPr>
          <p:cNvPr id="8" name="Rounded Rectangle 11">
            <a:extLst>
              <a:ext uri="{FF2B5EF4-FFF2-40B4-BE49-F238E27FC236}">
                <a16:creationId xmlns:a16="http://schemas.microsoft.com/office/drawing/2014/main" id="{A2F0D362-C33B-4F4C-BA87-35808982A6E9}"/>
              </a:ext>
            </a:extLst>
          </p:cNvPr>
          <p:cNvSpPr/>
          <p:nvPr/>
        </p:nvSpPr>
        <p:spPr>
          <a:xfrm>
            <a:off x="4604809" y="4607669"/>
            <a:ext cx="2982382" cy="1546696"/>
          </a:xfrm>
          <a:prstGeom prst="roundRect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b="1" dirty="0">
                <a:solidFill>
                  <a:schemeClr val="bg1"/>
                </a:solidFill>
              </a:rPr>
              <a:t>E. Information is the most important asset in business – the more you know, the quicker you can spot potential opportunities.</a:t>
            </a:r>
          </a:p>
        </p:txBody>
      </p:sp>
      <p:sp>
        <p:nvSpPr>
          <p:cNvPr id="9" name="Rounded Rectangle 11">
            <a:extLst>
              <a:ext uri="{FF2B5EF4-FFF2-40B4-BE49-F238E27FC236}">
                <a16:creationId xmlns:a16="http://schemas.microsoft.com/office/drawing/2014/main" id="{61C79B6B-1672-4D2E-88C7-170266B63009}"/>
              </a:ext>
            </a:extLst>
          </p:cNvPr>
          <p:cNvSpPr/>
          <p:nvPr/>
        </p:nvSpPr>
        <p:spPr>
          <a:xfrm>
            <a:off x="8884596" y="4640095"/>
            <a:ext cx="2982382" cy="1546696"/>
          </a:xfrm>
          <a:prstGeom prst="roundRect">
            <a:avLst/>
          </a:prstGeom>
          <a:solidFill>
            <a:srgbClr val="00206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b="1" dirty="0">
                <a:solidFill>
                  <a:schemeClr val="bg1"/>
                </a:solidFill>
              </a:rPr>
              <a:t>F. Nobody, however smart, can solve every problem. But a team of smart people – they can do it if given the support. </a:t>
            </a:r>
          </a:p>
        </p:txBody>
      </p:sp>
    </p:spTree>
    <p:extLst>
      <p:ext uri="{BB962C8B-B14F-4D97-AF65-F5344CB8AC3E}">
        <p14:creationId xmlns:p14="http://schemas.microsoft.com/office/powerpoint/2010/main" val="100649694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2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8" name="Google Shape;128;p5"/>
          <p:cNvSpPr txBox="1"/>
          <p:nvPr/>
        </p:nvSpPr>
        <p:spPr>
          <a:xfrm>
            <a:off x="4096497" y="190783"/>
            <a:ext cx="3946192" cy="52318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l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GB" sz="2800" b="1" u="sng" dirty="0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rPr>
              <a:t>Dual Coding Retrieval</a:t>
            </a:r>
            <a:endParaRPr dirty="0"/>
          </a:p>
        </p:txBody>
      </p:sp>
      <p:graphicFrame>
        <p:nvGraphicFramePr>
          <p:cNvPr id="130" name="Google Shape;130;p5"/>
          <p:cNvGraphicFramePr/>
          <p:nvPr>
            <p:extLst>
              <p:ext uri="{D42A27DB-BD31-4B8C-83A1-F6EECF244321}">
                <p14:modId xmlns:p14="http://schemas.microsoft.com/office/powerpoint/2010/main" val="591932780"/>
              </p:ext>
            </p:extLst>
          </p:nvPr>
        </p:nvGraphicFramePr>
        <p:xfrm>
          <a:off x="1488172" y="1796415"/>
          <a:ext cx="9497050" cy="4391891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83068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1557468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2036300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  <a:gridCol w="2036300">
                  <a:extLst>
                    <a:ext uri="{9D8B030D-6E8A-4147-A177-3AD203B41FA5}">
                      <a16:colId xmlns:a16="http://schemas.microsoft.com/office/drawing/2014/main" val="20003"/>
                    </a:ext>
                  </a:extLst>
                </a:gridCol>
                <a:gridCol w="2036300">
                  <a:extLst>
                    <a:ext uri="{9D8B030D-6E8A-4147-A177-3AD203B41FA5}">
                      <a16:colId xmlns:a16="http://schemas.microsoft.com/office/drawing/2014/main" val="20004"/>
                    </a:ext>
                  </a:extLst>
                </a:gridCol>
              </a:tblGrid>
              <a:tr h="2387422"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800" b="1" dirty="0"/>
                        <a:t>Image</a:t>
                      </a:r>
                      <a:endParaRPr b="1" dirty="0"/>
                    </a:p>
                  </a:txBody>
                  <a:tcPr marL="91450" marR="91450" marT="45725" marB="45725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800" i="1" dirty="0"/>
                    </a:p>
                  </a:txBody>
                  <a:tcPr marL="91450" marR="91450" marT="45725" marB="45725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800" dirty="0"/>
                    </a:p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800" dirty="0"/>
                    </a:p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800" dirty="0"/>
                    </a:p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800" dirty="0"/>
                    </a:p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dirty="0"/>
                    </a:p>
                  </a:txBody>
                  <a:tcPr marL="91450" marR="91450" marT="45725" marB="45725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dirty="0"/>
                    </a:p>
                  </a:txBody>
                  <a:tcPr marL="91450" marR="91450" marT="45725" marB="45725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800" dirty="0"/>
                    </a:p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800" dirty="0"/>
                    </a:p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800" dirty="0"/>
                    </a:p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endParaRPr sz="1800" dirty="0">
                        <a:solidFill>
                          <a:schemeClr val="dk1"/>
                        </a:solidFill>
                      </a:endParaRPr>
                    </a:p>
                  </a:txBody>
                  <a:tcPr marL="91450" marR="91450" marT="45725" marB="45725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2004469">
                <a:tc>
                  <a:txBody>
                    <a:bodyPr/>
                    <a:lstStyle/>
                    <a:p>
                      <a:pPr marL="0" marR="0" lvl="0" indent="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None/>
                      </a:pPr>
                      <a:r>
                        <a:rPr lang="en-GB" sz="1800" b="1" dirty="0"/>
                        <a:t>What is this image representing? </a:t>
                      </a:r>
                      <a:endParaRPr b="1" dirty="0"/>
                    </a:p>
                  </a:txBody>
                  <a:tcPr marL="91450" marR="91450" marT="45725" marB="45725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285750" marR="0" lvl="0" indent="-17145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1800"/>
                        <a:buFont typeface="Noto Sans Symbols"/>
                        <a:buNone/>
                      </a:pPr>
                      <a:endParaRPr sz="1800" dirty="0"/>
                    </a:p>
                    <a:p>
                      <a:pPr marL="285750" marR="0" lvl="0" indent="-17145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1800"/>
                        <a:buFont typeface="Noto Sans Symbols"/>
                        <a:buNone/>
                      </a:pPr>
                      <a:endParaRPr sz="1800" dirty="0"/>
                    </a:p>
                    <a:p>
                      <a:pPr marL="285750" marR="0" lvl="0" indent="-17145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1800"/>
                        <a:buFont typeface="Noto Sans Symbols"/>
                        <a:buNone/>
                      </a:pPr>
                      <a:endParaRPr sz="1800" dirty="0"/>
                    </a:p>
                    <a:p>
                      <a:pPr marL="285750" marR="0" lvl="0" indent="-17145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1800"/>
                        <a:buFont typeface="Noto Sans Symbols"/>
                        <a:buNone/>
                      </a:pPr>
                      <a:endParaRPr sz="1800" dirty="0"/>
                    </a:p>
                    <a:p>
                      <a:pPr marL="285750" marR="0" lvl="0" indent="-17145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1800"/>
                        <a:buFont typeface="Noto Sans Symbols"/>
                        <a:buNone/>
                      </a:pPr>
                      <a:endParaRPr sz="1800" dirty="0"/>
                    </a:p>
                    <a:p>
                      <a:pPr marL="285750" marR="0" lvl="0" indent="-17145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1800"/>
                        <a:buFont typeface="Noto Sans Symbols"/>
                        <a:buNone/>
                      </a:pPr>
                      <a:endParaRPr sz="1800" dirty="0"/>
                    </a:p>
                  </a:txBody>
                  <a:tcPr marL="91450" marR="91450" marT="45725" marB="45725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285750" marR="0" lvl="0" indent="-17145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1800"/>
                        <a:buFont typeface="Noto Sans Symbols"/>
                        <a:buNone/>
                      </a:pPr>
                      <a:endParaRPr sz="1800"/>
                    </a:p>
                  </a:txBody>
                  <a:tcPr marL="91450" marR="91450" marT="45725" marB="45725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285750" marR="0" lvl="0" indent="-17145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1800"/>
                        <a:buFont typeface="Noto Sans Symbols"/>
                        <a:buNone/>
                      </a:pPr>
                      <a:endParaRPr sz="1800"/>
                    </a:p>
                  </a:txBody>
                  <a:tcPr marL="91450" marR="91450" marT="45725" marB="45725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285750" marR="0" lvl="0" indent="-171450" algn="ctr" rtl="0">
                        <a:spcBef>
                          <a:spcPts val="0"/>
                        </a:spcBef>
                        <a:spcAft>
                          <a:spcPts val="0"/>
                        </a:spcAft>
                        <a:buClr>
                          <a:schemeClr val="dk1"/>
                        </a:buClr>
                        <a:buSzPts val="1800"/>
                        <a:buFont typeface="Noto Sans Symbols"/>
                        <a:buNone/>
                      </a:pPr>
                      <a:endParaRPr sz="1800" dirty="0"/>
                    </a:p>
                  </a:txBody>
                  <a:tcPr marL="91450" marR="91450" marT="45725" marB="45725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</a:tbl>
          </a:graphicData>
        </a:graphic>
      </p:graphicFrame>
      <p:sp>
        <p:nvSpPr>
          <p:cNvPr id="132" name="Google Shape;132;p5"/>
          <p:cNvSpPr txBox="1"/>
          <p:nvPr/>
        </p:nvSpPr>
        <p:spPr>
          <a:xfrm>
            <a:off x="275884" y="839315"/>
            <a:ext cx="11587456" cy="461624"/>
          </a:xfrm>
          <a:prstGeom prst="rect">
            <a:avLst/>
          </a:prstGeom>
          <a:ln>
            <a:headEnd type="none" w="sm" len="sm"/>
            <a:tailEnd type="none" w="sm" len="sm"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spcFirstLastPara="1" wrap="square" lIns="91425" tIns="45700" rIns="91425" bIns="45700" anchor="t" anchorCtr="0">
            <a:sp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GB" sz="2400" dirty="0">
                <a:solidFill>
                  <a:srgbClr val="FF0000"/>
                </a:solidFill>
                <a:latin typeface="Calibri"/>
                <a:ea typeface="Calibri"/>
                <a:cs typeface="Calibri"/>
                <a:sym typeface="Calibri"/>
              </a:rPr>
              <a:t>Use the images to help you retrieve the main points  </a:t>
            </a:r>
            <a:endParaRPr dirty="0">
              <a:solidFill>
                <a:srgbClr val="FF0000"/>
              </a:solidFill>
            </a:endParaRPr>
          </a:p>
        </p:txBody>
      </p:sp>
      <p:pic>
        <p:nvPicPr>
          <p:cNvPr id="4" name="Picture 3" descr="Icon&#10;&#10;Description automatically generated">
            <a:extLst>
              <a:ext uri="{FF2B5EF4-FFF2-40B4-BE49-F238E27FC236}">
                <a16:creationId xmlns:a16="http://schemas.microsoft.com/office/drawing/2014/main" id="{11AFA1D9-B86F-4DE2-882F-9C8F18A4174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19409" y="2402439"/>
            <a:ext cx="1021099" cy="1021099"/>
          </a:xfrm>
          <a:prstGeom prst="rect">
            <a:avLst/>
          </a:prstGeom>
        </p:spPr>
      </p:pic>
      <p:pic>
        <p:nvPicPr>
          <p:cNvPr id="6" name="Picture 5" descr="A picture containing icon&#10;&#10;Description automatically generated">
            <a:extLst>
              <a:ext uri="{FF2B5EF4-FFF2-40B4-BE49-F238E27FC236}">
                <a16:creationId xmlns:a16="http://schemas.microsoft.com/office/drawing/2014/main" id="{6AFB60F0-B684-4799-A188-D1DEA57F33A8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97128" y="2415937"/>
            <a:ext cx="1021099" cy="1021099"/>
          </a:xfrm>
          <a:prstGeom prst="rect">
            <a:avLst/>
          </a:prstGeom>
        </p:spPr>
      </p:pic>
      <p:pic>
        <p:nvPicPr>
          <p:cNvPr id="9" name="Picture 8" descr="Icon&#10;&#10;Description automatically generated">
            <a:extLst>
              <a:ext uri="{FF2B5EF4-FFF2-40B4-BE49-F238E27FC236}">
                <a16:creationId xmlns:a16="http://schemas.microsoft.com/office/drawing/2014/main" id="{BCBFB0EC-5E68-41A8-B273-DCC13E45553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45650" y="2415937"/>
            <a:ext cx="1021099" cy="1021099"/>
          </a:xfrm>
          <a:prstGeom prst="rect">
            <a:avLst/>
          </a:prstGeom>
        </p:spPr>
      </p:pic>
      <p:pic>
        <p:nvPicPr>
          <p:cNvPr id="11" name="Picture 10" descr="Icon&#10;&#10;Description automatically generated">
            <a:extLst>
              <a:ext uri="{FF2B5EF4-FFF2-40B4-BE49-F238E27FC236}">
                <a16:creationId xmlns:a16="http://schemas.microsoft.com/office/drawing/2014/main" id="{214863F2-8F78-4F12-9BA0-74974AE7D762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44137" y="2406785"/>
            <a:ext cx="1459691" cy="1459691"/>
          </a:xfrm>
          <a:prstGeom prst="rect">
            <a:avLst/>
          </a:prstGeom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>
            <a:extLst>
              <a:ext uri="{FF2B5EF4-FFF2-40B4-BE49-F238E27FC236}">
                <a16:creationId xmlns:a16="http://schemas.microsoft.com/office/drawing/2014/main" id="{AB2FAF3C-F36A-4612-B00B-E737FEB1E06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-329674" y="-59376"/>
            <a:ext cx="12515851" cy="6923798"/>
            <a:chOff x="-329674" y="-51881"/>
            <a:chExt cx="12515851" cy="6923798"/>
          </a:xfrm>
        </p:grpSpPr>
        <p:sp>
          <p:nvSpPr>
            <p:cNvPr id="11" name="Freeform 5">
              <a:extLst>
                <a:ext uri="{FF2B5EF4-FFF2-40B4-BE49-F238E27FC236}">
                  <a16:creationId xmlns:a16="http://schemas.microsoft.com/office/drawing/2014/main" id="{23420AEB-7D6F-4338-9CD8-7B963761702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-329674" y="1298404"/>
              <a:ext cx="9702800" cy="5573512"/>
            </a:xfrm>
            <a:custGeom>
              <a:avLst/>
              <a:gdLst>
                <a:gd name="T0" fmla="*/ 1752 w 2038"/>
                <a:gd name="T1" fmla="*/ 1169 h 1169"/>
                <a:gd name="T2" fmla="*/ 1487 w 2038"/>
                <a:gd name="T3" fmla="*/ 334 h 1169"/>
                <a:gd name="T4" fmla="*/ 860 w 2038"/>
                <a:gd name="T5" fmla="*/ 22 h 1169"/>
                <a:gd name="T6" fmla="*/ 199 w 2038"/>
                <a:gd name="T7" fmla="*/ 318 h 1169"/>
                <a:gd name="T8" fmla="*/ 399 w 2038"/>
                <a:gd name="T9" fmla="*/ 1165 h 116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038" h="1169">
                  <a:moveTo>
                    <a:pt x="1752" y="1169"/>
                  </a:moveTo>
                  <a:cubicBezTo>
                    <a:pt x="2038" y="928"/>
                    <a:pt x="1673" y="513"/>
                    <a:pt x="1487" y="334"/>
                  </a:cubicBezTo>
                  <a:cubicBezTo>
                    <a:pt x="1316" y="170"/>
                    <a:pt x="1099" y="43"/>
                    <a:pt x="860" y="22"/>
                  </a:cubicBezTo>
                  <a:cubicBezTo>
                    <a:pt x="621" y="0"/>
                    <a:pt x="341" y="128"/>
                    <a:pt x="199" y="318"/>
                  </a:cubicBezTo>
                  <a:cubicBezTo>
                    <a:pt x="0" y="586"/>
                    <a:pt x="184" y="965"/>
                    <a:pt x="399" y="1165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2" name="Freeform 6">
              <a:extLst>
                <a:ext uri="{FF2B5EF4-FFF2-40B4-BE49-F238E27FC236}">
                  <a16:creationId xmlns:a16="http://schemas.microsoft.com/office/drawing/2014/main" id="{9551E9D5-67C0-42B0-9796-909C1B9DF7E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670451" y="2018236"/>
              <a:ext cx="7373938" cy="4848892"/>
            </a:xfrm>
            <a:custGeom>
              <a:avLst/>
              <a:gdLst>
                <a:gd name="T0" fmla="*/ 1025 w 1549"/>
                <a:gd name="T1" fmla="*/ 1016 h 1017"/>
                <a:gd name="T2" fmla="*/ 1443 w 1549"/>
                <a:gd name="T3" fmla="*/ 592 h 1017"/>
                <a:gd name="T4" fmla="*/ 782 w 1549"/>
                <a:gd name="T5" fmla="*/ 53 h 1017"/>
                <a:gd name="T6" fmla="*/ 150 w 1549"/>
                <a:gd name="T7" fmla="*/ 329 h 1017"/>
                <a:gd name="T8" fmla="*/ 477 w 1549"/>
                <a:gd name="T9" fmla="*/ 1017 h 101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549" h="1017">
                  <a:moveTo>
                    <a:pt x="1025" y="1016"/>
                  </a:moveTo>
                  <a:cubicBezTo>
                    <a:pt x="1223" y="971"/>
                    <a:pt x="1549" y="857"/>
                    <a:pt x="1443" y="592"/>
                  </a:cubicBezTo>
                  <a:cubicBezTo>
                    <a:pt x="1344" y="344"/>
                    <a:pt x="1041" y="111"/>
                    <a:pt x="782" y="53"/>
                  </a:cubicBezTo>
                  <a:cubicBezTo>
                    <a:pt x="545" y="0"/>
                    <a:pt x="275" y="117"/>
                    <a:pt x="150" y="329"/>
                  </a:cubicBezTo>
                  <a:cubicBezTo>
                    <a:pt x="0" y="584"/>
                    <a:pt x="243" y="911"/>
                    <a:pt x="477" y="1017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3" name="Freeform 7">
              <a:extLst>
                <a:ext uri="{FF2B5EF4-FFF2-40B4-BE49-F238E27FC236}">
                  <a16:creationId xmlns:a16="http://schemas.microsoft.com/office/drawing/2014/main" id="{9CB4C9E0-236E-426D-88FB-50ACF81BC9B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251351" y="1788400"/>
              <a:ext cx="8035925" cy="5083516"/>
            </a:xfrm>
            <a:custGeom>
              <a:avLst/>
              <a:gdLst>
                <a:gd name="T0" fmla="*/ 1302 w 1688"/>
                <a:gd name="T1" fmla="*/ 1066 h 1066"/>
                <a:gd name="T2" fmla="*/ 1613 w 1688"/>
                <a:gd name="T3" fmla="*/ 850 h 1066"/>
                <a:gd name="T4" fmla="*/ 1517 w 1688"/>
                <a:gd name="T5" fmla="*/ 471 h 1066"/>
                <a:gd name="T6" fmla="*/ 798 w 1688"/>
                <a:gd name="T7" fmla="*/ 28 h 1066"/>
                <a:gd name="T8" fmla="*/ 181 w 1688"/>
                <a:gd name="T9" fmla="*/ 333 h 1066"/>
                <a:gd name="T10" fmla="*/ 420 w 1688"/>
                <a:gd name="T11" fmla="*/ 1066 h 106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</a:cxnLst>
              <a:rect l="0" t="0" r="r" b="b"/>
              <a:pathLst>
                <a:path w="1688" h="1066">
                  <a:moveTo>
                    <a:pt x="1302" y="1066"/>
                  </a:moveTo>
                  <a:cubicBezTo>
                    <a:pt x="1416" y="1024"/>
                    <a:pt x="1551" y="962"/>
                    <a:pt x="1613" y="850"/>
                  </a:cubicBezTo>
                  <a:cubicBezTo>
                    <a:pt x="1688" y="715"/>
                    <a:pt x="1606" y="575"/>
                    <a:pt x="1517" y="471"/>
                  </a:cubicBezTo>
                  <a:cubicBezTo>
                    <a:pt x="1336" y="258"/>
                    <a:pt x="1084" y="62"/>
                    <a:pt x="798" y="28"/>
                  </a:cubicBezTo>
                  <a:cubicBezTo>
                    <a:pt x="559" y="0"/>
                    <a:pt x="317" y="138"/>
                    <a:pt x="181" y="333"/>
                  </a:cubicBezTo>
                  <a:cubicBezTo>
                    <a:pt x="0" y="592"/>
                    <a:pt x="191" y="907"/>
                    <a:pt x="420" y="1066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4" name="Freeform 8">
              <a:extLst>
                <a:ext uri="{FF2B5EF4-FFF2-40B4-BE49-F238E27FC236}">
                  <a16:creationId xmlns:a16="http://schemas.microsoft.com/office/drawing/2014/main" id="{1A11A9AC-1E25-429F-A3A8-67DED3DF454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-1061" y="549842"/>
              <a:ext cx="10334625" cy="6322075"/>
            </a:xfrm>
            <a:custGeom>
              <a:avLst/>
              <a:gdLst>
                <a:gd name="T0" fmla="*/ 1873 w 2171"/>
                <a:gd name="T1" fmla="*/ 1326 h 1326"/>
                <a:gd name="T2" fmla="*/ 1609 w 2171"/>
                <a:gd name="T3" fmla="*/ 473 h 1326"/>
                <a:gd name="T4" fmla="*/ 880 w 2171"/>
                <a:gd name="T5" fmla="*/ 63 h 1326"/>
                <a:gd name="T6" fmla="*/ 0 w 2171"/>
                <a:gd name="T7" fmla="*/ 423 h 132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2171" h="1326">
                  <a:moveTo>
                    <a:pt x="1873" y="1326"/>
                  </a:moveTo>
                  <a:cubicBezTo>
                    <a:pt x="2171" y="1045"/>
                    <a:pt x="1825" y="678"/>
                    <a:pt x="1609" y="473"/>
                  </a:cubicBezTo>
                  <a:cubicBezTo>
                    <a:pt x="1406" y="281"/>
                    <a:pt x="1159" y="116"/>
                    <a:pt x="880" y="63"/>
                  </a:cubicBezTo>
                  <a:cubicBezTo>
                    <a:pt x="545" y="0"/>
                    <a:pt x="214" y="161"/>
                    <a:pt x="0" y="423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5" name="Freeform 9">
              <a:extLst>
                <a:ext uri="{FF2B5EF4-FFF2-40B4-BE49-F238E27FC236}">
                  <a16:creationId xmlns:a16="http://schemas.microsoft.com/office/drawing/2014/main" id="{66E126C4-E1AC-4DDC-87CB-5D8B4605C86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3701" y="6186246"/>
              <a:ext cx="504825" cy="681527"/>
            </a:xfrm>
            <a:custGeom>
              <a:avLst/>
              <a:gdLst>
                <a:gd name="T0" fmla="*/ 0 w 106"/>
                <a:gd name="T1" fmla="*/ 0 h 143"/>
                <a:gd name="T2" fmla="*/ 106 w 106"/>
                <a:gd name="T3" fmla="*/ 143 h 14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</a:cxnLst>
              <a:rect l="0" t="0" r="r" b="b"/>
              <a:pathLst>
                <a:path w="106" h="143">
                  <a:moveTo>
                    <a:pt x="0" y="0"/>
                  </a:moveTo>
                  <a:cubicBezTo>
                    <a:pt x="35" y="54"/>
                    <a:pt x="70" y="101"/>
                    <a:pt x="106" y="143"/>
                  </a:cubicBezTo>
                </a:path>
              </a:pathLst>
            </a:custGeom>
            <a:noFill/>
            <a:ln w="4763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" name="Freeform 10">
              <a:extLst>
                <a:ext uri="{FF2B5EF4-FFF2-40B4-BE49-F238E27FC236}">
                  <a16:creationId xmlns:a16="http://schemas.microsoft.com/office/drawing/2014/main" id="{B1DE6C75-DCE1-4942-8E8D-ECA1D1773CD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-1061" y="-51881"/>
              <a:ext cx="11091863" cy="6923796"/>
            </a:xfrm>
            <a:custGeom>
              <a:avLst/>
              <a:gdLst>
                <a:gd name="T0" fmla="*/ 2046 w 2330"/>
                <a:gd name="T1" fmla="*/ 1452 h 1452"/>
                <a:gd name="T2" fmla="*/ 1813 w 2330"/>
                <a:gd name="T3" fmla="*/ 601 h 1452"/>
                <a:gd name="T4" fmla="*/ 956 w 2330"/>
                <a:gd name="T5" fmla="*/ 97 h 1452"/>
                <a:gd name="T6" fmla="*/ 0 w 2330"/>
                <a:gd name="T7" fmla="*/ 366 h 145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0" t="0" r="r" b="b"/>
              <a:pathLst>
                <a:path w="2330" h="1452">
                  <a:moveTo>
                    <a:pt x="2046" y="1452"/>
                  </a:moveTo>
                  <a:cubicBezTo>
                    <a:pt x="2330" y="1153"/>
                    <a:pt x="2049" y="821"/>
                    <a:pt x="1813" y="601"/>
                  </a:cubicBezTo>
                  <a:cubicBezTo>
                    <a:pt x="1569" y="375"/>
                    <a:pt x="1282" y="179"/>
                    <a:pt x="956" y="97"/>
                  </a:cubicBezTo>
                  <a:cubicBezTo>
                    <a:pt x="572" y="0"/>
                    <a:pt x="292" y="101"/>
                    <a:pt x="0" y="366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7" name="Freeform 11">
              <a:extLst>
                <a:ext uri="{FF2B5EF4-FFF2-40B4-BE49-F238E27FC236}">
                  <a16:creationId xmlns:a16="http://schemas.microsoft.com/office/drawing/2014/main" id="{F5459AD3-234D-4C3B-BD9C-92B3377BDBE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5426601" y="5579"/>
              <a:ext cx="5788025" cy="6847184"/>
            </a:xfrm>
            <a:custGeom>
              <a:avLst/>
              <a:gdLst>
                <a:gd name="T0" fmla="*/ 1094 w 1216"/>
                <a:gd name="T1" fmla="*/ 1436 h 1436"/>
                <a:gd name="T2" fmla="*/ 709 w 1216"/>
                <a:gd name="T3" fmla="*/ 551 h 1436"/>
                <a:gd name="T4" fmla="*/ 0 w 1216"/>
                <a:gd name="T5" fmla="*/ 0 h 143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1216" h="1436">
                  <a:moveTo>
                    <a:pt x="1094" y="1436"/>
                  </a:moveTo>
                  <a:cubicBezTo>
                    <a:pt x="1216" y="1114"/>
                    <a:pt x="904" y="770"/>
                    <a:pt x="709" y="551"/>
                  </a:cubicBezTo>
                  <a:cubicBezTo>
                    <a:pt x="509" y="327"/>
                    <a:pt x="274" y="127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8" name="Freeform 12">
              <a:extLst>
                <a:ext uri="{FF2B5EF4-FFF2-40B4-BE49-F238E27FC236}">
                  <a16:creationId xmlns:a16="http://schemas.microsoft.com/office/drawing/2014/main" id="{5593DA70-95B1-425C-BF35-F923099D6F1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-1061" y="5579"/>
              <a:ext cx="1057275" cy="614491"/>
            </a:xfrm>
            <a:custGeom>
              <a:avLst/>
              <a:gdLst>
                <a:gd name="T0" fmla="*/ 222 w 222"/>
                <a:gd name="T1" fmla="*/ 0 h 129"/>
                <a:gd name="T2" fmla="*/ 0 w 222"/>
                <a:gd name="T3" fmla="*/ 129 h 12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</a:cxnLst>
              <a:rect l="0" t="0" r="r" b="b"/>
              <a:pathLst>
                <a:path w="222" h="129">
                  <a:moveTo>
                    <a:pt x="222" y="0"/>
                  </a:moveTo>
                  <a:cubicBezTo>
                    <a:pt x="152" y="35"/>
                    <a:pt x="76" y="78"/>
                    <a:pt x="0" y="129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9" name="Freeform 13">
              <a:extLst>
                <a:ext uri="{FF2B5EF4-FFF2-40B4-BE49-F238E27FC236}">
                  <a16:creationId xmlns:a16="http://schemas.microsoft.com/office/drawing/2014/main" id="{0514C5B5-A5F4-4421-879B-17D39CA6440A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5821889" y="5579"/>
              <a:ext cx="5588000" cy="6866337"/>
            </a:xfrm>
            <a:custGeom>
              <a:avLst/>
              <a:gdLst>
                <a:gd name="T0" fmla="*/ 1067 w 1174"/>
                <a:gd name="T1" fmla="*/ 1440 h 1440"/>
                <a:gd name="T2" fmla="*/ 698 w 1174"/>
                <a:gd name="T3" fmla="*/ 577 h 1440"/>
                <a:gd name="T4" fmla="*/ 0 w 1174"/>
                <a:gd name="T5" fmla="*/ 0 h 144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1174" h="1440">
                  <a:moveTo>
                    <a:pt x="1067" y="1440"/>
                  </a:moveTo>
                  <a:cubicBezTo>
                    <a:pt x="1174" y="1124"/>
                    <a:pt x="887" y="797"/>
                    <a:pt x="698" y="577"/>
                  </a:cubicBezTo>
                  <a:cubicBezTo>
                    <a:pt x="500" y="348"/>
                    <a:pt x="270" y="141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0" name="Freeform 14">
              <a:extLst>
                <a:ext uri="{FF2B5EF4-FFF2-40B4-BE49-F238E27FC236}">
                  <a16:creationId xmlns:a16="http://schemas.microsoft.com/office/drawing/2014/main" id="{E165685F-E0CE-4CA0-9ECE-F8AE4F3D5EF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3701" y="790"/>
              <a:ext cx="595313" cy="352734"/>
            </a:xfrm>
            <a:custGeom>
              <a:avLst/>
              <a:gdLst>
                <a:gd name="T0" fmla="*/ 125 w 125"/>
                <a:gd name="T1" fmla="*/ 0 h 74"/>
                <a:gd name="T2" fmla="*/ 0 w 125"/>
                <a:gd name="T3" fmla="*/ 74 h 7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</a:cxnLst>
              <a:rect l="0" t="0" r="r" b="b"/>
              <a:pathLst>
                <a:path w="125" h="74">
                  <a:moveTo>
                    <a:pt x="125" y="0"/>
                  </a:moveTo>
                  <a:cubicBezTo>
                    <a:pt x="85" y="22"/>
                    <a:pt x="43" y="47"/>
                    <a:pt x="0" y="74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1" name="Freeform 15">
              <a:extLst>
                <a:ext uri="{FF2B5EF4-FFF2-40B4-BE49-F238E27FC236}">
                  <a16:creationId xmlns:a16="http://schemas.microsoft.com/office/drawing/2014/main" id="{C556BC16-0C87-4FD9-A109-F5AB2056C5C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6012389" y="5579"/>
              <a:ext cx="5497513" cy="6866337"/>
            </a:xfrm>
            <a:custGeom>
              <a:avLst/>
              <a:gdLst>
                <a:gd name="T0" fmla="*/ 1056 w 1155"/>
                <a:gd name="T1" fmla="*/ 1440 h 1440"/>
                <a:gd name="T2" fmla="*/ 686 w 1155"/>
                <a:gd name="T3" fmla="*/ 580 h 1440"/>
                <a:gd name="T4" fmla="*/ 0 w 1155"/>
                <a:gd name="T5" fmla="*/ 0 h 144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1155" h="1440">
                  <a:moveTo>
                    <a:pt x="1056" y="1440"/>
                  </a:moveTo>
                  <a:cubicBezTo>
                    <a:pt x="1155" y="1123"/>
                    <a:pt x="875" y="801"/>
                    <a:pt x="686" y="580"/>
                  </a:cubicBezTo>
                  <a:cubicBezTo>
                    <a:pt x="491" y="352"/>
                    <a:pt x="264" y="145"/>
                    <a:pt x="0" y="0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2" name="Freeform 16">
              <a:extLst>
                <a:ext uri="{FF2B5EF4-FFF2-40B4-BE49-F238E27FC236}">
                  <a16:creationId xmlns:a16="http://schemas.microsoft.com/office/drawing/2014/main" id="{DD9A975C-A4CA-4A81-8CA9-BF5A2995F0C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-1061" y="5579"/>
              <a:ext cx="357188" cy="213875"/>
            </a:xfrm>
            <a:custGeom>
              <a:avLst/>
              <a:gdLst>
                <a:gd name="T0" fmla="*/ 75 w 75"/>
                <a:gd name="T1" fmla="*/ 0 h 45"/>
                <a:gd name="T2" fmla="*/ 0 w 75"/>
                <a:gd name="T3" fmla="*/ 45 h 4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</a:cxnLst>
              <a:rect l="0" t="0" r="r" b="b"/>
              <a:pathLst>
                <a:path w="75" h="45">
                  <a:moveTo>
                    <a:pt x="75" y="0"/>
                  </a:moveTo>
                  <a:cubicBezTo>
                    <a:pt x="50" y="14"/>
                    <a:pt x="25" y="29"/>
                    <a:pt x="0" y="45"/>
                  </a:cubicBezTo>
                </a:path>
              </a:pathLst>
            </a:custGeom>
            <a:noFill/>
            <a:ln w="12700" cap="flat">
              <a:solidFill>
                <a:schemeClr val="tx1">
                  <a:alpha val="20000"/>
                </a:schemeClr>
              </a:solidFill>
              <a:prstDash val="dashDot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3" name="Freeform 17">
              <a:extLst>
                <a:ext uri="{FF2B5EF4-FFF2-40B4-BE49-F238E27FC236}">
                  <a16:creationId xmlns:a16="http://schemas.microsoft.com/office/drawing/2014/main" id="{5B9767C7-72DF-4C7F-8A04-C8D67B71561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6210826" y="790"/>
              <a:ext cx="5522913" cy="6871126"/>
            </a:xfrm>
            <a:custGeom>
              <a:avLst/>
              <a:gdLst>
                <a:gd name="T0" fmla="*/ 1053 w 1160"/>
                <a:gd name="T1" fmla="*/ 1441 h 1441"/>
                <a:gd name="T2" fmla="*/ 705 w 1160"/>
                <a:gd name="T3" fmla="*/ 599 h 1441"/>
                <a:gd name="T4" fmla="*/ 0 w 1160"/>
                <a:gd name="T5" fmla="*/ 0 h 144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1160" h="1441">
                  <a:moveTo>
                    <a:pt x="1053" y="1441"/>
                  </a:moveTo>
                  <a:cubicBezTo>
                    <a:pt x="1160" y="1129"/>
                    <a:pt x="892" y="817"/>
                    <a:pt x="705" y="599"/>
                  </a:cubicBezTo>
                  <a:cubicBezTo>
                    <a:pt x="503" y="365"/>
                    <a:pt x="270" y="152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4" name="Freeform 18">
              <a:extLst>
                <a:ext uri="{FF2B5EF4-FFF2-40B4-BE49-F238E27FC236}">
                  <a16:creationId xmlns:a16="http://schemas.microsoft.com/office/drawing/2014/main" id="{693F6BB9-0055-42AC-8866-E65D927550A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6463239" y="5579"/>
              <a:ext cx="5413375" cy="6866337"/>
            </a:xfrm>
            <a:custGeom>
              <a:avLst/>
              <a:gdLst>
                <a:gd name="T0" fmla="*/ 1040 w 1137"/>
                <a:gd name="T1" fmla="*/ 1440 h 1440"/>
                <a:gd name="T2" fmla="*/ 698 w 1137"/>
                <a:gd name="T3" fmla="*/ 611 h 1440"/>
                <a:gd name="T4" fmla="*/ 0 w 1137"/>
                <a:gd name="T5" fmla="*/ 0 h 144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1137" h="1440">
                  <a:moveTo>
                    <a:pt x="1040" y="1440"/>
                  </a:moveTo>
                  <a:cubicBezTo>
                    <a:pt x="1137" y="1131"/>
                    <a:pt x="883" y="828"/>
                    <a:pt x="698" y="611"/>
                  </a:cubicBezTo>
                  <a:cubicBezTo>
                    <a:pt x="498" y="375"/>
                    <a:pt x="268" y="159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5" name="Freeform 19">
              <a:extLst>
                <a:ext uri="{FF2B5EF4-FFF2-40B4-BE49-F238E27FC236}">
                  <a16:creationId xmlns:a16="http://schemas.microsoft.com/office/drawing/2014/main" id="{BA9A3435-1B30-4618-BB50-E0369BD075C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6877576" y="5579"/>
              <a:ext cx="5037138" cy="6861550"/>
            </a:xfrm>
            <a:custGeom>
              <a:avLst/>
              <a:gdLst>
                <a:gd name="T0" fmla="*/ 1011 w 1058"/>
                <a:gd name="T1" fmla="*/ 1439 h 1439"/>
                <a:gd name="T2" fmla="*/ 648 w 1058"/>
                <a:gd name="T3" fmla="*/ 617 h 1439"/>
                <a:gd name="T4" fmla="*/ 0 w 1058"/>
                <a:gd name="T5" fmla="*/ 0 h 143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</a:cxnLst>
              <a:rect l="0" t="0" r="r" b="b"/>
              <a:pathLst>
                <a:path w="1058" h="1439">
                  <a:moveTo>
                    <a:pt x="1011" y="1439"/>
                  </a:moveTo>
                  <a:cubicBezTo>
                    <a:pt x="1058" y="1131"/>
                    <a:pt x="825" y="841"/>
                    <a:pt x="648" y="617"/>
                  </a:cubicBezTo>
                  <a:cubicBezTo>
                    <a:pt x="462" y="383"/>
                    <a:pt x="248" y="16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6" name="Freeform 20">
              <a:extLst>
                <a:ext uri="{FF2B5EF4-FFF2-40B4-BE49-F238E27FC236}">
                  <a16:creationId xmlns:a16="http://schemas.microsoft.com/office/drawing/2014/main" id="{2D60252F-2011-4924-81EC-B25F50634C1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8768289" y="5579"/>
              <a:ext cx="3417888" cy="2742066"/>
            </a:xfrm>
            <a:custGeom>
              <a:avLst/>
              <a:gdLst>
                <a:gd name="T0" fmla="*/ 718 w 718"/>
                <a:gd name="T1" fmla="*/ 575 h 575"/>
                <a:gd name="T2" fmla="*/ 0 w 718"/>
                <a:gd name="T3" fmla="*/ 0 h 57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</a:cxnLst>
              <a:rect l="0" t="0" r="r" b="b"/>
              <a:pathLst>
                <a:path w="718" h="575">
                  <a:moveTo>
                    <a:pt x="718" y="575"/>
                  </a:moveTo>
                  <a:cubicBezTo>
                    <a:pt x="500" y="360"/>
                    <a:pt x="260" y="163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7" name="Freeform 21">
              <a:extLst>
                <a:ext uri="{FF2B5EF4-FFF2-40B4-BE49-F238E27FC236}">
                  <a16:creationId xmlns:a16="http://schemas.microsoft.com/office/drawing/2014/main" id="{850B7881-58E3-4C9F-9ADB-04F92D4C4D2E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9235014" y="10367"/>
              <a:ext cx="2951163" cy="2555325"/>
            </a:xfrm>
            <a:custGeom>
              <a:avLst/>
              <a:gdLst>
                <a:gd name="T0" fmla="*/ 620 w 620"/>
                <a:gd name="T1" fmla="*/ 536 h 536"/>
                <a:gd name="T2" fmla="*/ 0 w 620"/>
                <a:gd name="T3" fmla="*/ 0 h 53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</a:cxnLst>
              <a:rect l="0" t="0" r="r" b="b"/>
              <a:pathLst>
                <a:path w="620" h="536">
                  <a:moveTo>
                    <a:pt x="620" y="536"/>
                  </a:moveTo>
                  <a:cubicBezTo>
                    <a:pt x="404" y="314"/>
                    <a:pt x="196" y="138"/>
                    <a:pt x="0" y="0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8" name="Freeform 22">
              <a:extLst>
                <a:ext uri="{FF2B5EF4-FFF2-40B4-BE49-F238E27FC236}">
                  <a16:creationId xmlns:a16="http://schemas.microsoft.com/office/drawing/2014/main" id="{FA90BB2F-2D4A-40BD-90CE-5CF30EC8D4BA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10020826" y="5579"/>
              <a:ext cx="2165350" cy="1358265"/>
            </a:xfrm>
            <a:custGeom>
              <a:avLst/>
              <a:gdLst>
                <a:gd name="T0" fmla="*/ 0 w 455"/>
                <a:gd name="T1" fmla="*/ 0 h 285"/>
                <a:gd name="T2" fmla="*/ 455 w 455"/>
                <a:gd name="T3" fmla="*/ 285 h 2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</a:cxnLst>
              <a:rect l="0" t="0" r="r" b="b"/>
              <a:pathLst>
                <a:path w="455" h="285">
                  <a:moveTo>
                    <a:pt x="0" y="0"/>
                  </a:moveTo>
                  <a:cubicBezTo>
                    <a:pt x="153" y="85"/>
                    <a:pt x="308" y="180"/>
                    <a:pt x="455" y="285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dash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29" name="Freeform 23">
              <a:extLst>
                <a:ext uri="{FF2B5EF4-FFF2-40B4-BE49-F238E27FC236}">
                  <a16:creationId xmlns:a16="http://schemas.microsoft.com/office/drawing/2014/main" id="{4DA0AE8C-7215-4A64-B19F-3F0F3E6A6B3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11290826" y="5579"/>
              <a:ext cx="895350" cy="534687"/>
            </a:xfrm>
            <a:custGeom>
              <a:avLst/>
              <a:gdLst>
                <a:gd name="T0" fmla="*/ 0 w 188"/>
                <a:gd name="T1" fmla="*/ 0 h 112"/>
                <a:gd name="T2" fmla="*/ 188 w 188"/>
                <a:gd name="T3" fmla="*/ 112 h 1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</a:cxnLst>
              <a:rect l="0" t="0" r="r" b="b"/>
              <a:pathLst>
                <a:path w="188" h="112">
                  <a:moveTo>
                    <a:pt x="0" y="0"/>
                  </a:moveTo>
                  <a:cubicBezTo>
                    <a:pt x="63" y="36"/>
                    <a:pt x="126" y="73"/>
                    <a:pt x="188" y="112"/>
                  </a:cubicBezTo>
                </a:path>
              </a:pathLst>
            </a:custGeom>
            <a:noFill/>
            <a:ln w="9525" cap="flat">
              <a:solidFill>
                <a:schemeClr val="tx1">
                  <a:alpha val="20000"/>
                </a:schemeClr>
              </a:solidFill>
              <a:prstDash val="solid"/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31" name="Isosceles Triangle 39">
            <a:extLst>
              <a:ext uri="{FF2B5EF4-FFF2-40B4-BE49-F238E27FC236}">
                <a16:creationId xmlns:a16="http://schemas.microsoft.com/office/drawing/2014/main" id="{D8DAE7B8-0656-422E-9515-E10952688AB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0800000">
            <a:off x="5892384" y="4386808"/>
            <a:ext cx="407233" cy="351063"/>
          </a:xfrm>
          <a:prstGeom prst="triangle">
            <a:avLst/>
          </a:prstGeom>
          <a:solidFill>
            <a:srgbClr val="B7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0803735A-E693-42B5-B745-A4415726F1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250269" y="-142824"/>
            <a:ext cx="8083296" cy="941832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ctr"/>
            <a:r>
              <a:rPr lang="en-US" sz="3100" dirty="0"/>
              <a:t>Scholarship/Further Reading Task (Homework).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CAB1F6D-E682-46A4-BBD9-A40EBBED311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150128" y="4905985"/>
            <a:ext cx="8083296" cy="521208"/>
          </a:xfrm>
        </p:spPr>
        <p:txBody>
          <a:bodyPr vert="horz" lIns="91440" tIns="45720" rIns="91440" bIns="45720" rtlCol="0">
            <a:normAutofit fontScale="92500" lnSpcReduction="20000"/>
          </a:bodyPr>
          <a:lstStyle/>
          <a:p>
            <a:pPr marL="0" indent="0" algn="ctr">
              <a:buNone/>
            </a:pPr>
            <a:r>
              <a:rPr lang="en-US" sz="2000" dirty="0">
                <a:hlinkClick r:id="rId2"/>
              </a:rPr>
              <a:t>https://www.wolseyacademy.com/single-post/what-it-takes-lessons-in-the-pursuit-of-excellence-by-stephen-schwarzman</a:t>
            </a:r>
            <a:r>
              <a:rPr lang="en-US" sz="2000" dirty="0"/>
              <a:t> </a:t>
            </a:r>
          </a:p>
        </p:txBody>
      </p:sp>
      <p:sp>
        <p:nvSpPr>
          <p:cNvPr id="33" name="Rectangle 32">
            <a:extLst>
              <a:ext uri="{FF2B5EF4-FFF2-40B4-BE49-F238E27FC236}">
                <a16:creationId xmlns:a16="http://schemas.microsoft.com/office/drawing/2014/main" id="{A363DA99-BE95-4C06-82AA-917ED6556B7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52847" y="954593"/>
            <a:ext cx="6086306" cy="3432215"/>
          </a:xfrm>
          <a:prstGeom prst="rect">
            <a:avLst/>
          </a:prstGeom>
          <a:solidFill>
            <a:schemeClr val="bg1"/>
          </a:solidFill>
          <a:ln w="19050">
            <a:solidFill>
              <a:srgbClr val="B70000"/>
            </a:solidFill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itle 1">
            <a:extLst>
              <a:ext uri="{FF2B5EF4-FFF2-40B4-BE49-F238E27FC236}">
                <a16:creationId xmlns:a16="http://schemas.microsoft.com/office/drawing/2014/main" id="{656A42F6-AE79-4D60-9774-49AA0C02FD72}"/>
              </a:ext>
            </a:extLst>
          </p:cNvPr>
          <p:cNvSpPr txBox="1">
            <a:spLocks/>
          </p:cNvSpPr>
          <p:nvPr/>
        </p:nvSpPr>
        <p:spPr>
          <a:xfrm>
            <a:off x="1858436" y="5262677"/>
            <a:ext cx="8393866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>
              <a:spcAft>
                <a:spcPts val="600"/>
              </a:spcAft>
            </a:pPr>
            <a:r>
              <a:rPr lang="en-US" dirty="0"/>
              <a:t>Summarize this review in 150 words.</a:t>
            </a:r>
          </a:p>
        </p:txBody>
      </p:sp>
      <p:pic>
        <p:nvPicPr>
          <p:cNvPr id="30" name="Picture 29">
            <a:hlinkClick r:id="rId3"/>
            <a:extLst>
              <a:ext uri="{FF2B5EF4-FFF2-40B4-BE49-F238E27FC236}">
                <a16:creationId xmlns:a16="http://schemas.microsoft.com/office/drawing/2014/main" id="{7F3DF6FD-AD80-410E-B65E-9935D6AB5891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36153" t="29418" r="26509" b="20797"/>
          <a:stretch/>
        </p:blipFill>
        <p:spPr>
          <a:xfrm>
            <a:off x="4638262" y="1157838"/>
            <a:ext cx="3015602" cy="30776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08074039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28" name="Rectangle 27">
            <a:extLst>
              <a:ext uri="{FF2B5EF4-FFF2-40B4-BE49-F238E27FC236}">
                <a16:creationId xmlns:a16="http://schemas.microsoft.com/office/drawing/2014/main" id="{0671A8AE-40A1-4631-A6B8-581AFF06548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>
            <a:hlinkClick r:id="rId2"/>
            <a:extLst>
              <a:ext uri="{FF2B5EF4-FFF2-40B4-BE49-F238E27FC236}">
                <a16:creationId xmlns:a16="http://schemas.microsoft.com/office/drawing/2014/main" id="{9FB9957B-2457-4A49-A4A4-363DD8467EDB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6015" t="6484" r="36361" b="1"/>
          <a:stretch/>
        </p:blipFill>
        <p:spPr>
          <a:xfrm>
            <a:off x="3523488" y="10"/>
            <a:ext cx="8668512" cy="6857990"/>
          </a:xfrm>
          <a:prstGeom prst="rect">
            <a:avLst/>
          </a:prstGeom>
        </p:spPr>
      </p:pic>
      <p:sp>
        <p:nvSpPr>
          <p:cNvPr id="30" name="Rectangle 29">
            <a:extLst>
              <a:ext uri="{FF2B5EF4-FFF2-40B4-BE49-F238E27FC236}">
                <a16:creationId xmlns:a16="http://schemas.microsoft.com/office/drawing/2014/main" id="{AB58EF07-17C2-48CF-ABB0-EEF1F17CB8F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" y="0"/>
            <a:ext cx="9339206" cy="6858000"/>
          </a:xfrm>
          <a:prstGeom prst="rect">
            <a:avLst/>
          </a:prstGeom>
          <a:gradFill>
            <a:gsLst>
              <a:gs pos="58000">
                <a:schemeClr val="bg1"/>
              </a:gs>
              <a:gs pos="33000">
                <a:schemeClr val="bg1">
                  <a:alpha val="64000"/>
                </a:schemeClr>
              </a:gs>
              <a:gs pos="0">
                <a:schemeClr val="bg1">
                  <a:alpha val="0"/>
                </a:schemeClr>
              </a:gs>
              <a:gs pos="100000">
                <a:schemeClr val="bg1"/>
              </a:gs>
            </a:gsLst>
            <a:lin ang="108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616EDF7F-A347-4913-B610-085E8D9BA4A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7981" y="1122363"/>
            <a:ext cx="4023360" cy="3204134"/>
          </a:xfr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z="4800"/>
              <a:t>Check out our other Business Studies Lessons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C739F99-DC2A-424F-A757-F823E8E56C1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77980" y="4872922"/>
            <a:ext cx="4023359" cy="1208141"/>
          </a:xfrm>
        </p:spPr>
        <p:txBody>
          <a:bodyPr vert="horz" lIns="91440" tIns="45720" rIns="91440" bIns="45720" rtlCol="0">
            <a:normAutofit/>
          </a:bodyPr>
          <a:lstStyle/>
          <a:p>
            <a:pPr marL="0" indent="0">
              <a:buNone/>
            </a:pPr>
            <a:r>
              <a:rPr lang="en-US" sz="2000">
                <a:hlinkClick r:id="rId2"/>
              </a:rPr>
              <a:t>www.wolseyacademy.com</a:t>
            </a:r>
            <a:r>
              <a:rPr lang="en-US" sz="2000"/>
              <a:t>   </a:t>
            </a:r>
          </a:p>
        </p:txBody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AF2F604E-43BE-4DC3-B983-E071523364F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759921" y="346791"/>
            <a:ext cx="146304" cy="704088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08C9B587-E65E-4B52-B37C-ABEBB6E8792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81029" y="4546920"/>
            <a:ext cx="3977640" cy="18288"/>
          </a:xfrm>
          <a:prstGeom prst="rect">
            <a:avLst/>
          </a:prstGeom>
          <a:solidFill>
            <a:schemeClr val="tx1"/>
          </a:solidFill>
          <a:ln w="3175">
            <a:noFill/>
          </a:ln>
          <a:effectLst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38967239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hlinkClick r:id="rId2"/>
          </p:cNvPr>
          <p:cNvPicPr>
            <a:picLocks noChangeAspect="1"/>
          </p:cNvPicPr>
          <p:nvPr/>
        </p:nvPicPr>
        <p:blipFill rotWithShape="1">
          <a:blip r:embed="rId3"/>
          <a:srcRect l="6358" t="11394" r="5370" b="11522"/>
          <a:stretch/>
        </p:blipFill>
        <p:spPr>
          <a:xfrm>
            <a:off x="643467" y="750682"/>
            <a:ext cx="10905066" cy="5356634"/>
          </a:xfrm>
          <a:prstGeom prst="rect">
            <a:avLst/>
          </a:prstGeom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227222710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2060"/>
        </a:solidFill>
        <a:effectLst/>
      </p:bgPr>
    </p:bg>
    <p:spTree>
      <p:nvGrpSpPr>
        <p:cNvPr id="1" name="Shape 14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4" name="Shape 144"/>
          <p:cNvSpPr txBox="1">
            <a:spLocks noGrp="1"/>
          </p:cNvSpPr>
          <p:nvPr>
            <p:ph type="sldNum" idx="12"/>
          </p:nvPr>
        </p:nvSpPr>
        <p:spPr>
          <a:xfrm>
            <a:off x="11409044" y="6333133"/>
            <a:ext cx="731600" cy="524800"/>
          </a:xfrm>
          <a:prstGeom prst="rect">
            <a:avLst/>
          </a:prstGeom>
        </p:spPr>
        <p:txBody>
          <a:bodyPr vert="horz" lIns="121900" tIns="121900" rIns="121900" bIns="121900" rtlCol="0" anchor="ctr" anchorCtr="0">
            <a:noAutofit/>
          </a:bodyPr>
          <a:lstStyle/>
          <a:p>
            <a:fld id="{00000000-1234-1234-1234-123412341234}" type="slidenum">
              <a:rPr lang="en"/>
              <a:pPr/>
              <a:t>17</a:t>
            </a:fld>
            <a:endParaRPr lang="en"/>
          </a:p>
        </p:txBody>
      </p:sp>
      <p:sp>
        <p:nvSpPr>
          <p:cNvPr id="2" name="TextBox 1"/>
          <p:cNvSpPr txBox="1"/>
          <p:nvPr/>
        </p:nvSpPr>
        <p:spPr>
          <a:xfrm>
            <a:off x="2490583" y="119062"/>
            <a:ext cx="7836472" cy="1200329"/>
          </a:xfrm>
          <a:prstGeom prst="rect">
            <a:avLst/>
          </a:prstGeom>
          <a:solidFill>
            <a:srgbClr val="00206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7200" dirty="0">
                <a:solidFill>
                  <a:schemeClr val="bg1"/>
                </a:solidFill>
              </a:rPr>
              <a:t>RESOURCES</a:t>
            </a:r>
          </a:p>
        </p:txBody>
      </p:sp>
      <p:sp>
        <p:nvSpPr>
          <p:cNvPr id="4" name="Down Arrow 3"/>
          <p:cNvSpPr/>
          <p:nvPr/>
        </p:nvSpPr>
        <p:spPr>
          <a:xfrm>
            <a:off x="4724400" y="2454443"/>
            <a:ext cx="3368841" cy="3878691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</p:spTree>
    <p:extLst>
      <p:ext uri="{BB962C8B-B14F-4D97-AF65-F5344CB8AC3E}">
        <p14:creationId xmlns:p14="http://schemas.microsoft.com/office/powerpoint/2010/main" val="452225444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pPr algn="ctr"/>
            <a:fld id="{00000000-1234-1234-1234-123412341234}" type="slidenum">
              <a:rPr lang="en" sz="1600"/>
              <a:pPr algn="ctr"/>
              <a:t>18</a:t>
            </a:fld>
            <a:endParaRPr lang="en" sz="1600"/>
          </a:p>
        </p:txBody>
      </p:sp>
      <p:sp>
        <p:nvSpPr>
          <p:cNvPr id="4" name="Rectangle 3"/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6999" y="256466"/>
            <a:ext cx="1483540" cy="1483540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2177539" y="240631"/>
            <a:ext cx="9485072" cy="737936"/>
          </a:xfrm>
          <a:prstGeom prst="rect">
            <a:avLst/>
          </a:prstGeom>
          <a:solidFill>
            <a:srgbClr val="FFFCDF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sz="1600" dirty="0">
                <a:solidFill>
                  <a:srgbClr val="002060"/>
                </a:solidFill>
              </a:rPr>
              <a:t>Key word:	</a:t>
            </a:r>
            <a:endParaRPr lang="en-US" sz="1600" i="1" dirty="0">
              <a:solidFill>
                <a:srgbClr val="002060"/>
              </a:solidFill>
              <a:latin typeface="Arial Narrow" panose="020B0606020202030204" pitchFamily="34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2177538" y="1221857"/>
            <a:ext cx="9485073" cy="1175763"/>
          </a:xfrm>
          <a:prstGeom prst="rect">
            <a:avLst/>
          </a:prstGeom>
          <a:solidFill>
            <a:srgbClr val="FFFCDF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rgbClr val="002060"/>
                </a:solidFill>
              </a:rPr>
              <a:t>Write a definition:</a:t>
            </a:r>
          </a:p>
          <a:p>
            <a:pPr algn="ctr"/>
            <a:r>
              <a:rPr lang="en-US" sz="1600" dirty="0">
                <a:solidFill>
                  <a:srgbClr val="002060"/>
                </a:solidFill>
              </a:rPr>
              <a:t>			</a:t>
            </a: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  <a:p>
            <a:pPr algn="ctr"/>
            <a:r>
              <a:rPr lang="en-US" sz="1600" dirty="0">
                <a:solidFill>
                  <a:srgbClr val="002060"/>
                </a:solidFill>
              </a:rPr>
              <a:t>			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D144D7FE-2FAB-47EA-A92F-1A6A7697874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 rot="21096674">
            <a:off x="10696551" y="285743"/>
            <a:ext cx="667381" cy="667381"/>
          </a:xfrm>
          <a:prstGeom prst="rect">
            <a:avLst/>
          </a:prstGeom>
        </p:spPr>
      </p:pic>
      <p:sp>
        <p:nvSpPr>
          <p:cNvPr id="9" name="Rectangle 8"/>
          <p:cNvSpPr/>
          <p:nvPr/>
        </p:nvSpPr>
        <p:spPr>
          <a:xfrm>
            <a:off x="2177534" y="2548120"/>
            <a:ext cx="4511057" cy="2499025"/>
          </a:xfrm>
          <a:prstGeom prst="rect">
            <a:avLst/>
          </a:prstGeom>
          <a:solidFill>
            <a:srgbClr val="FFFCDF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rgbClr val="002060"/>
                </a:solidFill>
              </a:rPr>
              <a:t>Write a sentence in which the word is used correctly:</a:t>
            </a: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  <a:p>
            <a:pPr algn="ctr"/>
            <a:r>
              <a:rPr lang="en-US" sz="1600" dirty="0">
                <a:solidFill>
                  <a:srgbClr val="002060"/>
                </a:solidFill>
              </a:rPr>
              <a:t>	</a:t>
            </a:r>
          </a:p>
        </p:txBody>
      </p:sp>
      <p:sp>
        <p:nvSpPr>
          <p:cNvPr id="10" name="Rectangle 9"/>
          <p:cNvSpPr/>
          <p:nvPr/>
        </p:nvSpPr>
        <p:spPr>
          <a:xfrm>
            <a:off x="6882864" y="2548120"/>
            <a:ext cx="4779741" cy="1518803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rgbClr val="002060"/>
                </a:solidFill>
              </a:rPr>
              <a:t>Create a question where the keyword is the answer:</a:t>
            </a: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2192610" y="5197643"/>
            <a:ext cx="4495981" cy="1401759"/>
          </a:xfrm>
          <a:prstGeom prst="rect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rgbClr val="002060"/>
                </a:solidFill>
              </a:rPr>
              <a:t>What other words are like this?</a:t>
            </a: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</p:txBody>
      </p:sp>
      <p:sp>
        <p:nvSpPr>
          <p:cNvPr id="12" name="Shape 248"/>
          <p:cNvSpPr txBox="1">
            <a:spLocks/>
          </p:cNvSpPr>
          <p:nvPr/>
        </p:nvSpPr>
        <p:spPr>
          <a:xfrm>
            <a:off x="64168" y="1910116"/>
            <a:ext cx="2049200" cy="1593885"/>
          </a:xfrm>
          <a:prstGeom prst="rect">
            <a:avLst/>
          </a:prstGeom>
          <a:noFill/>
          <a:ln>
            <a:noFill/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algn="ctr"/>
            <a:r>
              <a:rPr lang="en" sz="2667" b="1" dirty="0">
                <a:solidFill>
                  <a:srgbClr val="002060"/>
                </a:solidFill>
              </a:rPr>
              <a:t>Glossary &amp; K</a:t>
            </a:r>
            <a:r>
              <a:rPr lang="en-US" sz="2667" b="1" dirty="0">
                <a:solidFill>
                  <a:srgbClr val="002060"/>
                </a:solidFill>
              </a:rPr>
              <a:t>e</a:t>
            </a:r>
            <a:r>
              <a:rPr lang="en" sz="2667" b="1" dirty="0">
                <a:solidFill>
                  <a:srgbClr val="002060"/>
                </a:solidFill>
              </a:rPr>
              <a:t>yword Spotlight</a:t>
            </a:r>
          </a:p>
        </p:txBody>
      </p:sp>
      <p:sp>
        <p:nvSpPr>
          <p:cNvPr id="14" name="Rectangle 13"/>
          <p:cNvSpPr/>
          <p:nvPr/>
        </p:nvSpPr>
        <p:spPr>
          <a:xfrm>
            <a:off x="6897941" y="4299283"/>
            <a:ext cx="4764665" cy="2300119"/>
          </a:xfrm>
          <a:prstGeom prst="rect">
            <a:avLst/>
          </a:prstGeom>
          <a:solidFill>
            <a:srgbClr val="FFFCDF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>
                <a:solidFill>
                  <a:srgbClr val="002060"/>
                </a:solidFill>
              </a:rPr>
              <a:t>Draw a small picture to help you remember this keyword:</a:t>
            </a: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  <a:p>
            <a:pPr algn="ctr"/>
            <a:endParaRPr lang="en-US" sz="1600" dirty="0">
              <a:solidFill>
                <a:srgbClr val="002060"/>
              </a:solidFill>
            </a:endParaRPr>
          </a:p>
        </p:txBody>
      </p:sp>
      <p:sp>
        <p:nvSpPr>
          <p:cNvPr id="15" name="Shape 248"/>
          <p:cNvSpPr txBox="1">
            <a:spLocks/>
          </p:cNvSpPr>
          <p:nvPr/>
        </p:nvSpPr>
        <p:spPr>
          <a:xfrm>
            <a:off x="209350" y="3586467"/>
            <a:ext cx="1773911" cy="2726000"/>
          </a:xfrm>
          <a:prstGeom prst="rect">
            <a:avLst/>
          </a:prstGeom>
          <a:solidFill>
            <a:schemeClr val="tx2"/>
          </a:solidFill>
          <a:ln w="12700">
            <a:solidFill>
              <a:srgbClr val="002060"/>
            </a:solidFill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algn="ctr"/>
            <a:r>
              <a:rPr lang="en-US" sz="2667" b="1" dirty="0">
                <a:solidFill>
                  <a:srgbClr val="002060"/>
                </a:solidFill>
              </a:rPr>
              <a:t>Got it!</a:t>
            </a:r>
          </a:p>
          <a:p>
            <a:pPr algn="ctr"/>
            <a:endParaRPr lang="en-US" sz="2667" b="1" dirty="0">
              <a:solidFill>
                <a:srgbClr val="002060"/>
              </a:solidFill>
            </a:endParaRPr>
          </a:p>
          <a:p>
            <a:pPr algn="ctr"/>
            <a:r>
              <a:rPr lang="en-US" sz="2667" b="1" dirty="0">
                <a:solidFill>
                  <a:srgbClr val="002060"/>
                </a:solidFill>
              </a:rPr>
              <a:t>Almost!</a:t>
            </a:r>
          </a:p>
          <a:p>
            <a:pPr algn="ctr"/>
            <a:endParaRPr lang="en-US" sz="2667" b="1" dirty="0">
              <a:solidFill>
                <a:srgbClr val="002060"/>
              </a:solidFill>
            </a:endParaRPr>
          </a:p>
          <a:p>
            <a:pPr algn="ctr"/>
            <a:r>
              <a:rPr lang="en-US" sz="2667" b="1" dirty="0">
                <a:solidFill>
                  <a:srgbClr val="002060"/>
                </a:solidFill>
              </a:rPr>
              <a:t>Not Yet!</a:t>
            </a:r>
            <a:endParaRPr lang="en" sz="2667" b="1" dirty="0">
              <a:solidFill>
                <a:srgbClr val="002060"/>
              </a:solidFill>
            </a:endParaRPr>
          </a:p>
        </p:txBody>
      </p:sp>
      <p:sp>
        <p:nvSpPr>
          <p:cNvPr id="16" name="Shape 248"/>
          <p:cNvSpPr txBox="1">
            <a:spLocks/>
          </p:cNvSpPr>
          <p:nvPr/>
        </p:nvSpPr>
        <p:spPr>
          <a:xfrm>
            <a:off x="838325" y="4066923"/>
            <a:ext cx="485807" cy="481668"/>
          </a:xfrm>
          <a:prstGeom prst="rect">
            <a:avLst/>
          </a:prstGeom>
          <a:solidFill>
            <a:schemeClr val="tx2"/>
          </a:solidFill>
          <a:ln w="12700">
            <a:solidFill>
              <a:srgbClr val="002060"/>
            </a:solidFill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algn="ctr"/>
            <a:endParaRPr lang="en" sz="2667" b="1" dirty="0">
              <a:solidFill>
                <a:srgbClr val="002060"/>
              </a:solidFill>
            </a:endParaRPr>
          </a:p>
        </p:txBody>
      </p:sp>
      <p:sp>
        <p:nvSpPr>
          <p:cNvPr id="17" name="Shape 248"/>
          <p:cNvSpPr txBox="1">
            <a:spLocks/>
          </p:cNvSpPr>
          <p:nvPr/>
        </p:nvSpPr>
        <p:spPr>
          <a:xfrm>
            <a:off x="830957" y="4868009"/>
            <a:ext cx="485807" cy="481668"/>
          </a:xfrm>
          <a:prstGeom prst="rect">
            <a:avLst/>
          </a:prstGeom>
          <a:solidFill>
            <a:schemeClr val="tx2"/>
          </a:solidFill>
          <a:ln w="12700">
            <a:solidFill>
              <a:srgbClr val="002060"/>
            </a:solidFill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algn="ctr"/>
            <a:endParaRPr lang="en" sz="2667" b="1" dirty="0">
              <a:solidFill>
                <a:srgbClr val="002060"/>
              </a:solidFill>
            </a:endParaRPr>
          </a:p>
        </p:txBody>
      </p:sp>
      <p:sp>
        <p:nvSpPr>
          <p:cNvPr id="18" name="Shape 248"/>
          <p:cNvSpPr txBox="1">
            <a:spLocks/>
          </p:cNvSpPr>
          <p:nvPr/>
        </p:nvSpPr>
        <p:spPr>
          <a:xfrm>
            <a:off x="830955" y="5744165"/>
            <a:ext cx="485807" cy="481668"/>
          </a:xfrm>
          <a:prstGeom prst="rect">
            <a:avLst/>
          </a:prstGeom>
          <a:solidFill>
            <a:schemeClr val="tx2"/>
          </a:solidFill>
          <a:ln w="12700">
            <a:solidFill>
              <a:srgbClr val="002060"/>
            </a:solidFill>
          </a:ln>
        </p:spPr>
        <p:txBody>
          <a:bodyPr lIns="121900" tIns="121900" rIns="121900" bIns="121900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FFFFFF"/>
              </a:buClr>
              <a:buSzPct val="100000"/>
              <a:buFont typeface="Nunito Sans"/>
              <a:buNone/>
              <a:defRPr sz="2400" b="0" i="0" u="none" strike="noStrike" cap="none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1pPr>
            <a:lvl2pPr lvl="1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2pPr>
            <a:lvl3pPr lvl="2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3pPr>
            <a:lvl4pPr lvl="3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4pPr>
            <a:lvl5pPr lvl="4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5pPr>
            <a:lvl6pPr lvl="5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6pPr>
            <a:lvl7pPr lvl="6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7pPr>
            <a:lvl8pPr lvl="7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8pPr>
            <a:lvl9pPr lvl="8">
              <a:spcBef>
                <a:spcPts val="0"/>
              </a:spcBef>
              <a:buClr>
                <a:srgbClr val="FFFFFF"/>
              </a:buClr>
              <a:buSzPct val="100000"/>
              <a:buFont typeface="Nunito Sans"/>
              <a:buNone/>
              <a:defRPr sz="2400">
                <a:solidFill>
                  <a:srgbClr val="FFFFFF"/>
                </a:solidFill>
                <a:latin typeface="Nunito Sans"/>
                <a:ea typeface="Nunito Sans"/>
                <a:cs typeface="Nunito Sans"/>
                <a:sym typeface="Nunito Sans"/>
              </a:defRPr>
            </a:lvl9pPr>
          </a:lstStyle>
          <a:p>
            <a:pPr algn="ctr"/>
            <a:endParaRPr lang="en" sz="2667" b="1" dirty="0">
              <a:solidFill>
                <a:srgbClr val="002060"/>
              </a:solidFill>
            </a:endParaRPr>
          </a:p>
        </p:txBody>
      </p:sp>
      <p:sp>
        <p:nvSpPr>
          <p:cNvPr id="19" name="Rectangle 18"/>
          <p:cNvSpPr/>
          <p:nvPr/>
        </p:nvSpPr>
        <p:spPr>
          <a:xfrm>
            <a:off x="7101140" y="5197644"/>
            <a:ext cx="4307904" cy="1155160"/>
          </a:xfrm>
          <a:prstGeom prst="rect">
            <a:avLst/>
          </a:prstGeom>
          <a:solidFill>
            <a:srgbClr val="FFFCDF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600" dirty="0">
              <a:solidFill>
                <a:srgbClr val="00206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41496283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496204" y="173076"/>
            <a:ext cx="11256579" cy="2995448"/>
          </a:xfrm>
          <a:prstGeom prst="roundRect">
            <a:avLst/>
          </a:prstGeom>
          <a:solidFill>
            <a:schemeClr val="bg1"/>
          </a:solidFill>
          <a:ln w="38100"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/>
          </a:p>
        </p:txBody>
      </p:sp>
      <p:cxnSp>
        <p:nvCxnSpPr>
          <p:cNvPr id="6" name="Straight Connector 5"/>
          <p:cNvCxnSpPr>
            <a:stCxn id="4" idx="0"/>
            <a:endCxn id="4" idx="2"/>
          </p:cNvCxnSpPr>
          <p:nvPr/>
        </p:nvCxnSpPr>
        <p:spPr>
          <a:xfrm>
            <a:off x="6095999" y="134628"/>
            <a:ext cx="0" cy="2995448"/>
          </a:xfrm>
          <a:prstGeom prst="line">
            <a:avLst/>
          </a:prstGeom>
          <a:ln w="3810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Rounded Rectangle 13"/>
          <p:cNvSpPr/>
          <p:nvPr/>
        </p:nvSpPr>
        <p:spPr>
          <a:xfrm>
            <a:off x="467711" y="3429000"/>
            <a:ext cx="11256579" cy="2995448"/>
          </a:xfrm>
          <a:prstGeom prst="roundRect">
            <a:avLst/>
          </a:prstGeom>
          <a:solidFill>
            <a:schemeClr val="bg1"/>
          </a:solidFill>
          <a:ln w="38100"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/>
          </a:p>
        </p:txBody>
      </p:sp>
      <p:cxnSp>
        <p:nvCxnSpPr>
          <p:cNvPr id="15" name="Straight Connector 14"/>
          <p:cNvCxnSpPr>
            <a:stCxn id="14" idx="0"/>
            <a:endCxn id="14" idx="2"/>
          </p:cNvCxnSpPr>
          <p:nvPr/>
        </p:nvCxnSpPr>
        <p:spPr>
          <a:xfrm>
            <a:off x="6095999" y="3429000"/>
            <a:ext cx="0" cy="2995448"/>
          </a:xfrm>
          <a:prstGeom prst="line">
            <a:avLst/>
          </a:prstGeom>
          <a:ln w="3810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" name="TextBox 16"/>
          <p:cNvSpPr txBox="1"/>
          <p:nvPr/>
        </p:nvSpPr>
        <p:spPr>
          <a:xfrm>
            <a:off x="6342990" y="4203452"/>
            <a:ext cx="495562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24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354847" y="1253915"/>
            <a:ext cx="5789799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b="0" i="0" dirty="0">
                <a:effectLst/>
                <a:latin typeface="Roboto"/>
              </a:rPr>
              <a:t>Mortgage </a:t>
            </a:r>
            <a:endParaRPr lang="en-US" sz="4267" dirty="0">
              <a:latin typeface="Gill Sans Ultra Bold" panose="020B0A02020104020203" pitchFamily="34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156505" y="4141896"/>
            <a:ext cx="6186487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5400" b="0" i="0" dirty="0">
                <a:effectLst/>
                <a:latin typeface="Roboto"/>
              </a:rPr>
              <a:t>Real Estate</a:t>
            </a:r>
            <a:endParaRPr lang="en-US" sz="5400" dirty="0">
              <a:latin typeface="Gill Sans Ultra Bold" panose="020B0A02020104020203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6765535" y="818152"/>
            <a:ext cx="4415003" cy="10770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133" dirty="0"/>
              <a:t>A loan taken to buy a home or property. The standard repayment time is 25 years.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6643356" y="4180340"/>
            <a:ext cx="4354896" cy="10770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133" dirty="0"/>
              <a:t>Property. Usually consisting of buildings, land and the resources on it (like crops, minerals </a:t>
            </a:r>
            <a:r>
              <a:rPr lang="en-US" sz="2133" dirty="0" err="1"/>
              <a:t>etc</a:t>
            </a:r>
            <a:r>
              <a:rPr lang="en-US" sz="2133" dirty="0"/>
              <a:t>).</a:t>
            </a:r>
          </a:p>
        </p:txBody>
      </p:sp>
    </p:spTree>
    <p:extLst>
      <p:ext uri="{BB962C8B-B14F-4D97-AF65-F5344CB8AC3E}">
        <p14:creationId xmlns:p14="http://schemas.microsoft.com/office/powerpoint/2010/main" val="4270482167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496204" y="173076"/>
            <a:ext cx="11256579" cy="2995448"/>
          </a:xfrm>
          <a:prstGeom prst="roundRect">
            <a:avLst/>
          </a:prstGeom>
          <a:solidFill>
            <a:schemeClr val="bg1"/>
          </a:solidFill>
          <a:ln w="38100"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/>
          </a:p>
        </p:txBody>
      </p:sp>
      <p:cxnSp>
        <p:nvCxnSpPr>
          <p:cNvPr id="6" name="Straight Connector 5"/>
          <p:cNvCxnSpPr>
            <a:stCxn id="4" idx="0"/>
            <a:endCxn id="4" idx="2"/>
          </p:cNvCxnSpPr>
          <p:nvPr/>
        </p:nvCxnSpPr>
        <p:spPr>
          <a:xfrm>
            <a:off x="6095999" y="134628"/>
            <a:ext cx="0" cy="2995448"/>
          </a:xfrm>
          <a:prstGeom prst="line">
            <a:avLst/>
          </a:prstGeom>
          <a:ln w="3810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Rounded Rectangle 13"/>
          <p:cNvSpPr/>
          <p:nvPr/>
        </p:nvSpPr>
        <p:spPr>
          <a:xfrm>
            <a:off x="467711" y="3429000"/>
            <a:ext cx="11256579" cy="2995448"/>
          </a:xfrm>
          <a:prstGeom prst="roundRect">
            <a:avLst/>
          </a:prstGeom>
          <a:solidFill>
            <a:schemeClr val="bg1"/>
          </a:solidFill>
          <a:ln w="38100"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/>
          </a:p>
        </p:txBody>
      </p:sp>
      <p:cxnSp>
        <p:nvCxnSpPr>
          <p:cNvPr id="15" name="Straight Connector 14"/>
          <p:cNvCxnSpPr>
            <a:stCxn id="14" idx="0"/>
            <a:endCxn id="14" idx="2"/>
          </p:cNvCxnSpPr>
          <p:nvPr/>
        </p:nvCxnSpPr>
        <p:spPr>
          <a:xfrm>
            <a:off x="6095999" y="3429000"/>
            <a:ext cx="0" cy="2995448"/>
          </a:xfrm>
          <a:prstGeom prst="line">
            <a:avLst/>
          </a:prstGeom>
          <a:ln w="3810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" name="TextBox 16"/>
          <p:cNvSpPr txBox="1"/>
          <p:nvPr/>
        </p:nvSpPr>
        <p:spPr>
          <a:xfrm>
            <a:off x="6342990" y="4203452"/>
            <a:ext cx="495562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en-US" sz="2400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354847" y="1253915"/>
            <a:ext cx="5789799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b="0" i="0" dirty="0">
                <a:effectLst/>
                <a:latin typeface="Roboto"/>
              </a:rPr>
              <a:t>Private Equity.</a:t>
            </a:r>
            <a:endParaRPr lang="en-US" sz="4267" dirty="0">
              <a:latin typeface="Gill Sans Ultra Bold" panose="020B0A02020104020203" pitchFamily="34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156505" y="4141896"/>
            <a:ext cx="6186487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b="0" i="0" dirty="0">
                <a:effectLst/>
                <a:latin typeface="Roboto"/>
              </a:rPr>
              <a:t>Leveraged buyouts (LBO)</a:t>
            </a:r>
            <a:endParaRPr lang="en-US" sz="4400" dirty="0">
              <a:latin typeface="Gill Sans Ultra Bold" panose="020B0A02020104020203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6765535" y="818152"/>
            <a:ext cx="4415003" cy="14052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133" dirty="0"/>
              <a:t>A fund that uses money from investors to buy, manage and sell private companies (those not listed on the stock markets).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6643356" y="4180340"/>
            <a:ext cx="4354896" cy="14052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133" dirty="0"/>
              <a:t>When an investor uses a bank loan to buy a company with the intention of improving profit margins and/or selling the firm at a later date</a:t>
            </a:r>
          </a:p>
        </p:txBody>
      </p:sp>
    </p:spTree>
    <p:extLst>
      <p:ext uri="{BB962C8B-B14F-4D97-AF65-F5344CB8AC3E}">
        <p14:creationId xmlns:p14="http://schemas.microsoft.com/office/powerpoint/2010/main" val="1434146797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ounded Rectangle 3"/>
          <p:cNvSpPr/>
          <p:nvPr/>
        </p:nvSpPr>
        <p:spPr>
          <a:xfrm>
            <a:off x="496204" y="173076"/>
            <a:ext cx="11256579" cy="2995448"/>
          </a:xfrm>
          <a:prstGeom prst="roundRect">
            <a:avLst/>
          </a:prstGeom>
          <a:solidFill>
            <a:schemeClr val="bg1"/>
          </a:solidFill>
          <a:ln w="38100"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/>
          </a:p>
        </p:txBody>
      </p:sp>
      <p:cxnSp>
        <p:nvCxnSpPr>
          <p:cNvPr id="6" name="Straight Connector 5"/>
          <p:cNvCxnSpPr>
            <a:stCxn id="4" idx="0"/>
            <a:endCxn id="4" idx="2"/>
          </p:cNvCxnSpPr>
          <p:nvPr/>
        </p:nvCxnSpPr>
        <p:spPr>
          <a:xfrm>
            <a:off x="6095999" y="134628"/>
            <a:ext cx="0" cy="2995448"/>
          </a:xfrm>
          <a:prstGeom prst="line">
            <a:avLst/>
          </a:prstGeom>
          <a:ln w="38100"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extBox 1"/>
          <p:cNvSpPr txBox="1"/>
          <p:nvPr/>
        </p:nvSpPr>
        <p:spPr>
          <a:xfrm>
            <a:off x="558283" y="947525"/>
            <a:ext cx="5789799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4400" b="0" i="0" dirty="0">
                <a:effectLst/>
                <a:latin typeface="Roboto"/>
              </a:rPr>
              <a:t>Mergers and acquisitions (M&amp;A)</a:t>
            </a:r>
            <a:endParaRPr lang="en-US" sz="4267" dirty="0">
              <a:latin typeface="Gill Sans Ultra Bold" panose="020B0A02020104020203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6600164" y="804056"/>
            <a:ext cx="4415003" cy="17334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133" dirty="0"/>
              <a:t>When two companies come together to create one larger company. The owners of the smaller company usually get offered stock or cash from the large company. </a:t>
            </a:r>
          </a:p>
        </p:txBody>
      </p:sp>
    </p:spTree>
    <p:extLst>
      <p:ext uri="{BB962C8B-B14F-4D97-AF65-F5344CB8AC3E}">
        <p14:creationId xmlns:p14="http://schemas.microsoft.com/office/powerpoint/2010/main" val="2253782860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idx="12"/>
          </p:nvPr>
        </p:nvSpPr>
        <p:spPr/>
        <p:txBody>
          <a:bodyPr/>
          <a:lstStyle/>
          <a:p>
            <a:fld id="{00000000-1234-1234-1234-123412341234}" type="slidenum">
              <a:rPr lang="en" smtClean="0"/>
              <a:pPr/>
              <a:t>22</a:t>
            </a:fld>
            <a:endParaRPr lang="en"/>
          </a:p>
        </p:txBody>
      </p:sp>
      <p:sp>
        <p:nvSpPr>
          <p:cNvPr id="4" name="Rectangle 3"/>
          <p:cNvSpPr/>
          <p:nvPr/>
        </p:nvSpPr>
        <p:spPr>
          <a:xfrm>
            <a:off x="0" y="67"/>
            <a:ext cx="12192000" cy="6857933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400"/>
          </a:p>
        </p:txBody>
      </p:sp>
      <p:sp>
        <p:nvSpPr>
          <p:cNvPr id="10" name="Rounded Rectangle 9"/>
          <p:cNvSpPr/>
          <p:nvPr/>
        </p:nvSpPr>
        <p:spPr>
          <a:xfrm>
            <a:off x="178222" y="730927"/>
            <a:ext cx="3602629" cy="1521556"/>
          </a:xfrm>
          <a:prstGeom prst="round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b="1" dirty="0">
                <a:solidFill>
                  <a:schemeClr val="tx1"/>
                </a:solidFill>
              </a:rPr>
              <a:t>Stephen Schwarzman becomes the head of M&amp;As at </a:t>
            </a:r>
            <a:r>
              <a:rPr lang="en-US" sz="1600" b="1" dirty="0" err="1">
                <a:solidFill>
                  <a:schemeClr val="tx1"/>
                </a:solidFill>
              </a:rPr>
              <a:t>Leham</a:t>
            </a:r>
            <a:r>
              <a:rPr lang="en-US" sz="1600" b="1" dirty="0">
                <a:solidFill>
                  <a:schemeClr val="tx1"/>
                </a:solidFill>
              </a:rPr>
              <a:t> Brothers.</a:t>
            </a:r>
          </a:p>
        </p:txBody>
      </p:sp>
      <p:sp>
        <p:nvSpPr>
          <p:cNvPr id="11" name="Rounded Rectangle 10"/>
          <p:cNvSpPr/>
          <p:nvPr/>
        </p:nvSpPr>
        <p:spPr>
          <a:xfrm>
            <a:off x="110272" y="4585758"/>
            <a:ext cx="3602629" cy="1521556"/>
          </a:xfrm>
          <a:prstGeom prst="round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b="1" dirty="0">
                <a:solidFill>
                  <a:schemeClr val="tx1"/>
                </a:solidFill>
              </a:rPr>
              <a:t>Schwarzman creates Blackstone and specializes in M&amp;A management until they can raise enough for their first private equity fund.</a:t>
            </a:r>
          </a:p>
        </p:txBody>
      </p:sp>
      <p:sp>
        <p:nvSpPr>
          <p:cNvPr id="12" name="Rounded Rectangle 11"/>
          <p:cNvSpPr/>
          <p:nvPr/>
        </p:nvSpPr>
        <p:spPr>
          <a:xfrm>
            <a:off x="8029994" y="4391161"/>
            <a:ext cx="3602629" cy="1521556"/>
          </a:xfrm>
          <a:prstGeom prst="round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b="1" dirty="0">
                <a:solidFill>
                  <a:schemeClr val="tx1"/>
                </a:solidFill>
              </a:rPr>
              <a:t>In 1987 they secure $800m in investment from General Motors and Prudential. This allows them to begin investing in private equity.</a:t>
            </a:r>
          </a:p>
        </p:txBody>
      </p:sp>
      <p:sp>
        <p:nvSpPr>
          <p:cNvPr id="14" name="Rounded Rectangle 13"/>
          <p:cNvSpPr/>
          <p:nvPr/>
        </p:nvSpPr>
        <p:spPr>
          <a:xfrm>
            <a:off x="8029995" y="730927"/>
            <a:ext cx="3602629" cy="1521556"/>
          </a:xfrm>
          <a:prstGeom prst="round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dirty="0">
                <a:solidFill>
                  <a:schemeClr val="tx1"/>
                </a:solidFill>
              </a:rPr>
              <a:t>Blackstone buys famous companies like Merlin Entertainment (Legoland) and the Hilton Group (Hotels).</a:t>
            </a:r>
            <a:endParaRPr lang="en-US" sz="1200" b="1" dirty="0">
              <a:solidFill>
                <a:schemeClr val="tx1"/>
              </a:solidFill>
            </a:endParaRPr>
          </a:p>
        </p:txBody>
      </p:sp>
      <p:sp>
        <p:nvSpPr>
          <p:cNvPr id="15" name="Rounded Rectangle 14"/>
          <p:cNvSpPr/>
          <p:nvPr/>
        </p:nvSpPr>
        <p:spPr>
          <a:xfrm>
            <a:off x="3996356" y="741086"/>
            <a:ext cx="3602629" cy="1521556"/>
          </a:xfrm>
          <a:prstGeom prst="round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067" b="1" dirty="0">
                <a:solidFill>
                  <a:schemeClr val="tx1"/>
                </a:solidFill>
              </a:rPr>
              <a:t>In 2007 Blackstone ‘floated’ on the stock market and raised $4bn by selling shares. Money it used to invest in more private equity.</a:t>
            </a:r>
          </a:p>
        </p:txBody>
      </p:sp>
      <p:sp>
        <p:nvSpPr>
          <p:cNvPr id="16" name="Rounded Rectangle 15"/>
          <p:cNvSpPr/>
          <p:nvPr/>
        </p:nvSpPr>
        <p:spPr>
          <a:xfrm>
            <a:off x="8029994" y="2619095"/>
            <a:ext cx="3602629" cy="1521556"/>
          </a:xfrm>
          <a:prstGeom prst="round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b="1" dirty="0">
                <a:solidFill>
                  <a:schemeClr val="tx1"/>
                </a:solidFill>
              </a:rPr>
              <a:t>In 2012 Blackstone bought a portfolio of 50,000 rental properties across the USA.</a:t>
            </a:r>
          </a:p>
        </p:txBody>
      </p:sp>
      <p:sp>
        <p:nvSpPr>
          <p:cNvPr id="17" name="Rounded Rectangle 16"/>
          <p:cNvSpPr/>
          <p:nvPr/>
        </p:nvSpPr>
        <p:spPr>
          <a:xfrm>
            <a:off x="178222" y="2668188"/>
            <a:ext cx="3602629" cy="1521556"/>
          </a:xfrm>
          <a:prstGeom prst="roundRect">
            <a:avLst/>
          </a:prstGeom>
          <a:solidFill>
            <a:schemeClr val="accent4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b="1" dirty="0">
                <a:solidFill>
                  <a:schemeClr val="tx1"/>
                </a:solidFill>
              </a:rPr>
              <a:t>By 2020 Blackstone had over $584bn in assets under its management across the world.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429DEAD-987B-41BC-AF63-F700A189AF37}"/>
              </a:ext>
            </a:extLst>
          </p:cNvPr>
          <p:cNvSpPr txBox="1"/>
          <p:nvPr/>
        </p:nvSpPr>
        <p:spPr>
          <a:xfrm>
            <a:off x="4387174" y="3112851"/>
            <a:ext cx="321181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/>
              <a:t>Put these events in the correct chronological order.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99332958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EA2B9C-22D5-4B87-8E0E-5F0587073F4C}" type="slidenum">
              <a:rPr lang="en-US" smtClean="0"/>
              <a:t>23</a:t>
            </a:fld>
            <a:endParaRPr lang="en-US"/>
          </a:p>
        </p:txBody>
      </p:sp>
      <p:pic>
        <p:nvPicPr>
          <p:cNvPr id="5" name="Picture 4">
            <a:hlinkClick r:id="rId2"/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89" y="0"/>
            <a:ext cx="1218882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621721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</TotalTime>
  <Words>1600</Words>
  <Application>Microsoft Office PowerPoint</Application>
  <PresentationFormat>Widescreen</PresentationFormat>
  <Paragraphs>183</Paragraphs>
  <Slides>23</Slides>
  <Notes>12</Notes>
  <HiddenSlides>0</HiddenSlides>
  <MMClips>0</MMClips>
  <ScaleCrop>false</ScaleCrop>
  <HeadingPairs>
    <vt:vector size="6" baseType="variant">
      <vt:variant>
        <vt:lpstr>Fonts Used</vt:lpstr>
      </vt:variant>
      <vt:variant>
        <vt:i4>9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23</vt:i4>
      </vt:variant>
    </vt:vector>
  </HeadingPairs>
  <TitlesOfParts>
    <vt:vector size="33" baseType="lpstr">
      <vt:lpstr>Arial</vt:lpstr>
      <vt:lpstr>Arial Narrow</vt:lpstr>
      <vt:lpstr>Calibri</vt:lpstr>
      <vt:lpstr>Calibri Light</vt:lpstr>
      <vt:lpstr>Georgia</vt:lpstr>
      <vt:lpstr>Gill Sans Ultra Bold</vt:lpstr>
      <vt:lpstr>Noto Sans Symbols</vt:lpstr>
      <vt:lpstr>Nunito Sans</vt:lpstr>
      <vt:lpstr>Roboto</vt:lpstr>
      <vt:lpstr>Office Theme</vt:lpstr>
      <vt:lpstr>PowerPoint Presentation</vt:lpstr>
      <vt:lpstr>PowerPoint Presentation</vt:lpstr>
      <vt:lpstr>Private Equity &amp; Blackstone</vt:lpstr>
      <vt:lpstr>Blackstone &amp; Private Equity</vt:lpstr>
      <vt:lpstr>Basic Concepts  Quiz-Quiz-Trade Activity. (question cards in resources at bottom of ppt)</vt:lpstr>
      <vt:lpstr>PowerPoint Presentation</vt:lpstr>
      <vt:lpstr>PowerPoint Presentation</vt:lpstr>
      <vt:lpstr>PowerPoint Presentation</vt:lpstr>
      <vt:lpstr>PowerPoint Presentation</vt:lpstr>
      <vt:lpstr>Schwarzman’s rules to success…</vt:lpstr>
      <vt:lpstr>Prioritise the factors…</vt:lpstr>
      <vt:lpstr>PowerPoint Presentation</vt:lpstr>
      <vt:lpstr>PowerPoint Presentation</vt:lpstr>
      <vt:lpstr>Scholarship/Further Reading Task (Homework).</vt:lpstr>
      <vt:lpstr>Check out our other Business Studies Lessons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Paul Grange</dc:creator>
  <cp:lastModifiedBy>Paul Grange</cp:lastModifiedBy>
  <cp:revision>2</cp:revision>
  <dcterms:created xsi:type="dcterms:W3CDTF">2020-12-09T19:51:49Z</dcterms:created>
  <dcterms:modified xsi:type="dcterms:W3CDTF">2022-06-02T13:54:13Z</dcterms:modified>
</cp:coreProperties>
</file>