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78" r:id="rId6"/>
    <p:sldId id="279" r:id="rId7"/>
    <p:sldId id="281" r:id="rId8"/>
    <p:sldId id="280" r:id="rId9"/>
    <p:sldId id="286" r:id="rId10"/>
    <p:sldId id="287" r:id="rId11"/>
    <p:sldId id="288"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1107" autoAdjust="0"/>
  </p:normalViewPr>
  <p:slideViewPr>
    <p:cSldViewPr snapToGrid="0">
      <p:cViewPr varScale="1">
        <p:scale>
          <a:sx n="61" d="100"/>
          <a:sy n="61" d="100"/>
        </p:scale>
        <p:origin x="108" y="204"/>
      </p:cViewPr>
      <p:guideLst/>
    </p:cSldViewPr>
  </p:slideViewPr>
  <p:notesTextViewPr>
    <p:cViewPr>
      <p:scale>
        <a:sx n="1" d="1"/>
        <a:sy n="1" d="1"/>
      </p:scale>
      <p:origin x="0" y="0"/>
    </p:cViewPr>
  </p:notesTextViewPr>
  <p:sorterViewPr>
    <p:cViewPr>
      <p:scale>
        <a:sx n="100" d="100"/>
        <a:sy n="100" d="100"/>
      </p:scale>
      <p:origin x="0" y="-24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2F091-C55B-45AB-A11D-CDCE0D57F679}"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9D1D1-4032-42FD-8D8B-66CAF280BA1C}" type="slidenum">
              <a:rPr lang="en-US" smtClean="0"/>
              <a:t>‹#›</a:t>
            </a:fld>
            <a:endParaRPr lang="en-US"/>
          </a:p>
        </p:txBody>
      </p:sp>
    </p:spTree>
    <p:extLst>
      <p:ext uri="{BB962C8B-B14F-4D97-AF65-F5344CB8AC3E}">
        <p14:creationId xmlns:p14="http://schemas.microsoft.com/office/powerpoint/2010/main" val="124372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4</a:t>
            </a:fld>
            <a:endParaRPr lang="en-US"/>
          </a:p>
        </p:txBody>
      </p:sp>
    </p:spTree>
    <p:extLst>
      <p:ext uri="{BB962C8B-B14F-4D97-AF65-F5344CB8AC3E}">
        <p14:creationId xmlns:p14="http://schemas.microsoft.com/office/powerpoint/2010/main" val="387432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9</a:t>
            </a:fld>
            <a:endParaRPr lang="en-US"/>
          </a:p>
        </p:txBody>
      </p:sp>
    </p:spTree>
    <p:extLst>
      <p:ext uri="{BB962C8B-B14F-4D97-AF65-F5344CB8AC3E}">
        <p14:creationId xmlns:p14="http://schemas.microsoft.com/office/powerpoint/2010/main" val="277433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10</a:t>
            </a:fld>
            <a:endParaRPr lang="en-US"/>
          </a:p>
        </p:txBody>
      </p:sp>
    </p:spTree>
    <p:extLst>
      <p:ext uri="{BB962C8B-B14F-4D97-AF65-F5344CB8AC3E}">
        <p14:creationId xmlns:p14="http://schemas.microsoft.com/office/powerpoint/2010/main" val="97110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11</a:t>
            </a:fld>
            <a:endParaRPr lang="en-US"/>
          </a:p>
        </p:txBody>
      </p:sp>
    </p:spTree>
    <p:extLst>
      <p:ext uri="{BB962C8B-B14F-4D97-AF65-F5344CB8AC3E}">
        <p14:creationId xmlns:p14="http://schemas.microsoft.com/office/powerpoint/2010/main" val="355869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59D1D1-4032-42FD-8D8B-66CAF280BA1C}" type="slidenum">
              <a:rPr lang="en-US" smtClean="0"/>
              <a:t>12</a:t>
            </a:fld>
            <a:endParaRPr lang="en-US"/>
          </a:p>
        </p:txBody>
      </p:sp>
    </p:spTree>
    <p:extLst>
      <p:ext uri="{BB962C8B-B14F-4D97-AF65-F5344CB8AC3E}">
        <p14:creationId xmlns:p14="http://schemas.microsoft.com/office/powerpoint/2010/main" val="3374676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827BAA-53AB-4FD1-A31D-A9F9CE0665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147926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827BAA-53AB-4FD1-A31D-A9F9CE0665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262844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827BAA-53AB-4FD1-A31D-A9F9CE0665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379502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827BAA-53AB-4FD1-A31D-A9F9CE0665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390727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827BAA-53AB-4FD1-A31D-A9F9CE0665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41493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827BAA-53AB-4FD1-A31D-A9F9CE066504}"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130088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827BAA-53AB-4FD1-A31D-A9F9CE066504}"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107021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827BAA-53AB-4FD1-A31D-A9F9CE066504}"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171325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27BAA-53AB-4FD1-A31D-A9F9CE066504}"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397573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827BAA-53AB-4FD1-A31D-A9F9CE066504}"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265468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827BAA-53AB-4FD1-A31D-A9F9CE066504}"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315744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wolseyacademy.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27BAA-53AB-4FD1-A31D-A9F9CE066504}"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A2B9C-22D5-4B87-8E0E-5F0587073F4C}" type="slidenum">
              <a:rPr lang="en-US" smtClean="0"/>
              <a:t>‹#›</a:t>
            </a:fld>
            <a:endParaRPr lang="en-US"/>
          </a:p>
        </p:txBody>
      </p:sp>
      <p:pic>
        <p:nvPicPr>
          <p:cNvPr id="7" name="Picture 6">
            <a:hlinkClick r:id="rId14"/>
          </p:cNvPr>
          <p:cNvPicPr>
            <a:picLocks noChangeAspect="1"/>
          </p:cNvPicPr>
          <p:nvPr userDrawn="1"/>
        </p:nvPicPr>
        <p:blipFill>
          <a:blip r:embed="rId15"/>
          <a:stretch>
            <a:fillRect/>
          </a:stretch>
        </p:blipFill>
        <p:spPr>
          <a:xfrm>
            <a:off x="11350679" y="5486281"/>
            <a:ext cx="841321" cy="1371719"/>
          </a:xfrm>
          <a:prstGeom prst="rect">
            <a:avLst/>
          </a:prstGeom>
        </p:spPr>
      </p:pic>
    </p:spTree>
    <p:extLst>
      <p:ext uri="{BB962C8B-B14F-4D97-AF65-F5344CB8AC3E}">
        <p14:creationId xmlns:p14="http://schemas.microsoft.com/office/powerpoint/2010/main" val="1617392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wolseyacadem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www.wolseyacademy.com/quizzes" TargetMode="External"/><Relationship Id="rId2" Type="http://schemas.openxmlformats.org/officeDocument/2006/relationships/hyperlink" Target="https://www.wolseyacademy.com/ict"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wolseyacadem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rotWithShape="1">
          <a:blip r:embed="rId3"/>
          <a:srcRect l="36153" t="29418" r="26509" b="20797"/>
          <a:stretch/>
        </p:blipFill>
        <p:spPr>
          <a:xfrm>
            <a:off x="3716669" y="560332"/>
            <a:ext cx="4594991" cy="4689585"/>
          </a:xfrm>
          <a:prstGeom prst="rect">
            <a:avLst/>
          </a:prstGeom>
        </p:spPr>
      </p:pic>
    </p:spTree>
    <p:extLst>
      <p:ext uri="{BB962C8B-B14F-4D97-AF65-F5344CB8AC3E}">
        <p14:creationId xmlns:p14="http://schemas.microsoft.com/office/powerpoint/2010/main" val="1987558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0"/>
            <a:ext cx="11035862" cy="1325563"/>
          </a:xfrm>
        </p:spPr>
        <p:txBody>
          <a:bodyPr>
            <a:normAutofit/>
          </a:bodyPr>
          <a:lstStyle/>
          <a:p>
            <a:pPr algn="ctr"/>
            <a:r>
              <a:rPr lang="en-US" b="1" u="sng" dirty="0" smtClean="0"/>
              <a:t>How many devices in your home use microprocessors? Make a list.</a:t>
            </a:r>
            <a:endParaRPr lang="en-US" b="1" u="sng" dirty="0"/>
          </a:p>
        </p:txBody>
      </p:sp>
      <p:pic>
        <p:nvPicPr>
          <p:cNvPr id="1026" name="Picture 2" descr="Image result for electronic devices in the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114" y="1429431"/>
            <a:ext cx="4752561" cy="40885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693307" y="1429431"/>
            <a:ext cx="4757057" cy="4088500"/>
          </a:xfrm>
          <a:prstGeom prst="rect">
            <a:avLst/>
          </a:prstGeom>
          <a:solidFill>
            <a:schemeClr val="bg1">
              <a:alpha val="49000"/>
            </a:schemeClr>
          </a:solidFill>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smtClean="0"/>
          </a:p>
        </p:txBody>
      </p:sp>
      <p:sp>
        <p:nvSpPr>
          <p:cNvPr id="12" name="Rectangle 11"/>
          <p:cNvSpPr/>
          <p:nvPr/>
        </p:nvSpPr>
        <p:spPr>
          <a:xfrm>
            <a:off x="160539" y="5800365"/>
            <a:ext cx="11129971" cy="523220"/>
          </a:xfrm>
          <a:prstGeom prst="rect">
            <a:avLst/>
          </a:prstGeom>
          <a:solidFill>
            <a:schemeClr val="accent6">
              <a:lumMod val="40000"/>
              <a:lumOff val="60000"/>
            </a:schemeClr>
          </a:solidFill>
          <a:ln w="38100">
            <a:solidFill>
              <a:schemeClr val="tx1"/>
            </a:solidFill>
          </a:ln>
        </p:spPr>
        <p:txBody>
          <a:bodyPr wrap="non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STRETCH: What other devices in the future might contain microprocessors?</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86975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0"/>
            <a:ext cx="11035862" cy="1325563"/>
          </a:xfrm>
        </p:spPr>
        <p:txBody>
          <a:bodyPr>
            <a:normAutofit/>
          </a:bodyPr>
          <a:lstStyle/>
          <a:p>
            <a:pPr algn="ctr"/>
            <a:r>
              <a:rPr lang="en-US" b="1" u="sng" dirty="0" smtClean="0"/>
              <a:t>How many devices in your home use microprocessors? Make a list.</a:t>
            </a:r>
            <a:endParaRPr lang="en-US" b="1" u="sng" dirty="0"/>
          </a:p>
        </p:txBody>
      </p:sp>
      <p:pic>
        <p:nvPicPr>
          <p:cNvPr id="1026" name="Picture 2" descr="Image result for electronic devices in the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114" y="1429431"/>
            <a:ext cx="4752561" cy="400967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693307" y="1429431"/>
            <a:ext cx="4757057" cy="4009672"/>
          </a:xfrm>
          <a:prstGeom prst="rect">
            <a:avLst/>
          </a:prstGeom>
          <a:solidFill>
            <a:schemeClr val="bg1">
              <a:alpha val="49000"/>
            </a:schemeClr>
          </a:solidFill>
          <a:ln w="38100">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Fridges.</a:t>
            </a:r>
          </a:p>
          <a:p>
            <a:r>
              <a:rPr lang="en-US" dirty="0"/>
              <a:t>DVD players.</a:t>
            </a:r>
          </a:p>
          <a:p>
            <a:r>
              <a:rPr lang="en-US" dirty="0"/>
              <a:t>Remote control television.</a:t>
            </a:r>
          </a:p>
          <a:p>
            <a:r>
              <a:rPr lang="en-US" dirty="0"/>
              <a:t>Hairdryers.</a:t>
            </a:r>
          </a:p>
          <a:p>
            <a:r>
              <a:rPr lang="en-US" dirty="0" smtClean="0"/>
              <a:t>Washing </a:t>
            </a:r>
            <a:r>
              <a:rPr lang="en-US" dirty="0"/>
              <a:t>machines.</a:t>
            </a:r>
          </a:p>
          <a:p>
            <a:r>
              <a:rPr lang="en-US" dirty="0"/>
              <a:t>Microwave cookers.</a:t>
            </a:r>
          </a:p>
          <a:p>
            <a:r>
              <a:rPr lang="en-US" dirty="0"/>
              <a:t>Dishwashers.</a:t>
            </a:r>
          </a:p>
          <a:p>
            <a:r>
              <a:rPr lang="en-US" dirty="0"/>
              <a:t>Electric kettles</a:t>
            </a:r>
            <a:r>
              <a:rPr lang="en-US" dirty="0" smtClean="0"/>
              <a:t>.</a:t>
            </a:r>
          </a:p>
          <a:p>
            <a:r>
              <a:rPr lang="en-US" dirty="0" smtClean="0"/>
              <a:t>Games consoles.</a:t>
            </a:r>
            <a:endParaRPr lang="en-US" dirty="0"/>
          </a:p>
        </p:txBody>
      </p:sp>
      <p:sp>
        <p:nvSpPr>
          <p:cNvPr id="5" name="Rectangle 4"/>
          <p:cNvSpPr/>
          <p:nvPr/>
        </p:nvSpPr>
        <p:spPr>
          <a:xfrm>
            <a:off x="160539" y="5800365"/>
            <a:ext cx="11129971" cy="523220"/>
          </a:xfrm>
          <a:prstGeom prst="rect">
            <a:avLst/>
          </a:prstGeom>
          <a:solidFill>
            <a:schemeClr val="accent6">
              <a:lumMod val="40000"/>
              <a:lumOff val="60000"/>
            </a:schemeClr>
          </a:solidFill>
          <a:ln w="38100">
            <a:solidFill>
              <a:schemeClr val="tx1"/>
            </a:solidFill>
          </a:ln>
        </p:spPr>
        <p:txBody>
          <a:bodyPr wrap="non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STRETCH: What other devices in the future might contain microprocessors?</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9729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1959" y="600435"/>
            <a:ext cx="8182303" cy="523220"/>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HAVE WE MET OUR LEARNING OBJECTIVES?</a:t>
            </a:r>
            <a:endParaRPr lang="en-US" sz="2800" u="sng" dirty="0">
              <a:latin typeface="Aharoni" panose="02010803020104030203" pitchFamily="2" charset="-79"/>
              <a:cs typeface="Aharoni" panose="02010803020104030203" pitchFamily="2" charset="-79"/>
            </a:endParaRPr>
          </a:p>
        </p:txBody>
      </p:sp>
      <p:sp>
        <p:nvSpPr>
          <p:cNvPr id="7" name="Date Placeholder 6"/>
          <p:cNvSpPr>
            <a:spLocks noGrp="1"/>
          </p:cNvSpPr>
          <p:nvPr>
            <p:ph type="dt" sz="half" idx="10"/>
          </p:nvPr>
        </p:nvSpPr>
        <p:spPr>
          <a:xfrm>
            <a:off x="8812924" y="231103"/>
            <a:ext cx="3250324" cy="369332"/>
          </a:xfrm>
        </p:spPr>
        <p:txBody>
          <a:bodyPr/>
          <a:lstStyle/>
          <a:p>
            <a:fld id="{5228E89D-FD74-47B5-AE0F-87B3F5E8E196}" type="datetime2">
              <a:rPr lang="en-US" sz="2000" smtClean="0">
                <a:solidFill>
                  <a:schemeClr val="tx1"/>
                </a:solidFill>
              </a:rPr>
              <a:t>Monday, April 09, 2018</a:t>
            </a:fld>
            <a:endParaRPr lang="en-US" sz="2000" dirty="0">
              <a:solidFill>
                <a:schemeClr val="tx1"/>
              </a:solidFill>
            </a:endParaRPr>
          </a:p>
        </p:txBody>
      </p:sp>
      <p:sp>
        <p:nvSpPr>
          <p:cNvPr id="2" name="AutoShape 2" descr="People Trading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3"/>
          <a:srcRect l="59267" t="38686" r="9698" b="25754"/>
          <a:stretch/>
        </p:blipFill>
        <p:spPr>
          <a:xfrm>
            <a:off x="1359010" y="2482664"/>
            <a:ext cx="3026979" cy="2601311"/>
          </a:xfrm>
          <a:prstGeom prst="rect">
            <a:avLst/>
          </a:prstGeom>
          <a:ln w="76200">
            <a:solidFill>
              <a:schemeClr val="tx1"/>
            </a:solidFill>
          </a:ln>
        </p:spPr>
      </p:pic>
      <p:sp>
        <p:nvSpPr>
          <p:cNvPr id="21" name="TextBox 20"/>
          <p:cNvSpPr txBox="1"/>
          <p:nvPr/>
        </p:nvSpPr>
        <p:spPr>
          <a:xfrm>
            <a:off x="901811" y="5261773"/>
            <a:ext cx="4332342" cy="954107"/>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DISCUSS THE ANSWERS</a:t>
            </a:r>
          </a:p>
          <a:p>
            <a:r>
              <a:rPr lang="en-US" sz="2800" u="sng" dirty="0" smtClean="0">
                <a:latin typeface="Aharoni" panose="02010803020104030203" pitchFamily="2" charset="-79"/>
                <a:cs typeface="Aharoni" panose="02010803020104030203" pitchFamily="2" charset="-79"/>
              </a:rPr>
              <a:t> WITH YOUR PARTNER</a:t>
            </a:r>
            <a:endParaRPr lang="en-US" sz="2800" u="sng" dirty="0">
              <a:latin typeface="Aharoni" panose="02010803020104030203" pitchFamily="2" charset="-79"/>
              <a:cs typeface="Aharoni" panose="02010803020104030203" pitchFamily="2" charset="-79"/>
            </a:endParaRPr>
          </a:p>
        </p:txBody>
      </p:sp>
      <p:pic>
        <p:nvPicPr>
          <p:cNvPr id="6" name="Picture 5"/>
          <p:cNvPicPr>
            <a:picLocks noChangeAspect="1"/>
          </p:cNvPicPr>
          <p:nvPr/>
        </p:nvPicPr>
        <p:blipFill rotWithShape="1">
          <a:blip r:embed="rId4"/>
          <a:srcRect l="62662" t="33513" r="14062" b="19720"/>
          <a:stretch/>
        </p:blipFill>
        <p:spPr>
          <a:xfrm>
            <a:off x="7236373" y="2364828"/>
            <a:ext cx="1804411" cy="2719147"/>
          </a:xfrm>
          <a:prstGeom prst="rect">
            <a:avLst/>
          </a:prstGeom>
          <a:ln w="76200">
            <a:solidFill>
              <a:schemeClr val="tx1"/>
            </a:solidFill>
          </a:ln>
        </p:spPr>
      </p:pic>
      <p:sp>
        <p:nvSpPr>
          <p:cNvPr id="24" name="TextBox 23"/>
          <p:cNvSpPr txBox="1"/>
          <p:nvPr/>
        </p:nvSpPr>
        <p:spPr>
          <a:xfrm>
            <a:off x="6310696" y="5309247"/>
            <a:ext cx="4332342" cy="523220"/>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SHARE WITH THE CLASS</a:t>
            </a:r>
            <a:endParaRPr lang="en-US" sz="2800" u="sng" dirty="0">
              <a:latin typeface="Aharoni" panose="02010803020104030203" pitchFamily="2" charset="-79"/>
              <a:cs typeface="Aharoni" panose="02010803020104030203" pitchFamily="2" charset="-79"/>
            </a:endParaRPr>
          </a:p>
        </p:txBody>
      </p:sp>
      <p:sp>
        <p:nvSpPr>
          <p:cNvPr id="9" name="Right Arrow 8"/>
          <p:cNvSpPr/>
          <p:nvPr/>
        </p:nvSpPr>
        <p:spPr>
          <a:xfrm>
            <a:off x="4959842" y="3306480"/>
            <a:ext cx="1787799" cy="119256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a:spLocks noGrp="1"/>
          </p:cNvSpPr>
          <p:nvPr>
            <p:ph idx="1"/>
          </p:nvPr>
        </p:nvSpPr>
        <p:spPr>
          <a:xfrm>
            <a:off x="155575" y="1064737"/>
            <a:ext cx="11907673" cy="1359009"/>
          </a:xfrm>
        </p:spPr>
        <p:txBody>
          <a:bodyPr>
            <a:noAutofit/>
          </a:bodyPr>
          <a:lstStyle/>
          <a:p>
            <a:r>
              <a:rPr lang="en-US" dirty="0"/>
              <a:t>I can list a number of digital devices.</a:t>
            </a:r>
          </a:p>
          <a:p>
            <a:r>
              <a:rPr lang="en-US" dirty="0"/>
              <a:t>I will be able to describe the difference between a mainframe, server and supercomputer.</a:t>
            </a:r>
          </a:p>
        </p:txBody>
      </p:sp>
    </p:spTree>
    <p:extLst>
      <p:ext uri="{BB962C8B-B14F-4D97-AF65-F5344CB8AC3E}">
        <p14:creationId xmlns:p14="http://schemas.microsoft.com/office/powerpoint/2010/main" val="2179043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p:cNvSpPr/>
          <p:nvPr/>
        </p:nvSpPr>
        <p:spPr>
          <a:xfrm>
            <a:off x="797634" y="3981450"/>
            <a:ext cx="10518066" cy="2552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hlinkClick r:id="rId2"/>
              </a:rPr>
              <a:t>16 </a:t>
            </a:r>
            <a:r>
              <a:rPr lang="en-US" sz="2000" dirty="0" smtClean="0">
                <a:solidFill>
                  <a:schemeClr val="tx1"/>
                </a:solidFill>
                <a:hlinkClick r:id="rId2"/>
              </a:rPr>
              <a:t>lessons </a:t>
            </a:r>
            <a:r>
              <a:rPr lang="en-US" sz="2000" dirty="0" smtClean="0">
                <a:solidFill>
                  <a:schemeClr val="tx1"/>
                </a:solidFill>
              </a:rPr>
              <a:t>with a revision guide and an </a:t>
            </a:r>
            <a:r>
              <a:rPr lang="en-US" sz="2000" dirty="0" smtClean="0">
                <a:solidFill>
                  <a:schemeClr val="tx1"/>
                </a:solidFill>
                <a:hlinkClick r:id="rId3"/>
              </a:rPr>
              <a:t>online end of unit test</a:t>
            </a:r>
            <a:r>
              <a:rPr lang="en-US" sz="2000" dirty="0" smtClean="0">
                <a:solidFill>
                  <a:schemeClr val="tx1"/>
                </a:solidFill>
              </a:rPr>
              <a:t>.</a:t>
            </a:r>
          </a:p>
          <a:p>
            <a:pPr algn="ctr"/>
            <a:endParaRPr lang="en-US" sz="2000" dirty="0">
              <a:solidFill>
                <a:schemeClr val="tx1"/>
              </a:solidFill>
            </a:endParaRPr>
          </a:p>
          <a:p>
            <a:pPr algn="ctr"/>
            <a:r>
              <a:rPr lang="en-US" sz="2000" dirty="0" smtClean="0">
                <a:solidFill>
                  <a:schemeClr val="tx1"/>
                </a:solidFill>
              </a:rPr>
              <a:t>Ideal for EAL or weak ability students, focus on keywords and repetition of familiar skills.</a:t>
            </a:r>
          </a:p>
          <a:p>
            <a:pPr algn="just"/>
            <a:endParaRPr lang="en-US" sz="2000" dirty="0" smtClean="0">
              <a:solidFill>
                <a:schemeClr val="tx1"/>
              </a:solidFill>
            </a:endParaRPr>
          </a:p>
          <a:p>
            <a:pPr algn="just"/>
            <a:r>
              <a:rPr lang="en-US" sz="2000" dirty="0" smtClean="0">
                <a:solidFill>
                  <a:schemeClr val="tx1"/>
                </a:solidFill>
              </a:rPr>
              <a:t>Originally made for students at a British school in the UAE. An attempt has been made to keep definitions and concepts simple. As the lessons advance more analysis, creativity and input is steadily required from the students.</a:t>
            </a:r>
          </a:p>
        </p:txBody>
      </p:sp>
      <p:sp>
        <p:nvSpPr>
          <p:cNvPr id="2" name="TextBox 1"/>
          <p:cNvSpPr txBox="1"/>
          <p:nvPr/>
        </p:nvSpPr>
        <p:spPr>
          <a:xfrm>
            <a:off x="3130941" y="2666910"/>
            <a:ext cx="5815816" cy="1200329"/>
          </a:xfrm>
          <a:prstGeom prst="rect">
            <a:avLst/>
          </a:prstGeom>
          <a:noFill/>
        </p:spPr>
        <p:txBody>
          <a:bodyPr wrap="square" rtlCol="0">
            <a:spAutoFit/>
          </a:bodyPr>
          <a:lstStyle/>
          <a:p>
            <a:pPr algn="ctr"/>
            <a:r>
              <a:rPr lang="en-US" sz="3600" dirty="0" smtClean="0">
                <a:latin typeface="Trebuchet MS" panose="020B0603020202020204" pitchFamily="34" charset="0"/>
              </a:rPr>
              <a:t>Digital Devices SOW </a:t>
            </a:r>
          </a:p>
          <a:p>
            <a:pPr algn="ctr"/>
            <a:r>
              <a:rPr lang="en-US" sz="3600" dirty="0" smtClean="0">
                <a:latin typeface="Trebuchet MS" panose="020B0603020202020204" pitchFamily="34" charset="0"/>
              </a:rPr>
              <a:t>KS3/ICT iGCSE (Edexcel)</a:t>
            </a:r>
            <a:endParaRPr lang="en-US" sz="3600" dirty="0">
              <a:latin typeface="Trebuchet MS" panose="020B0603020202020204" pitchFamily="34" charset="0"/>
            </a:endParaRPr>
          </a:p>
        </p:txBody>
      </p:sp>
      <p:pic>
        <p:nvPicPr>
          <p:cNvPr id="5" name="Picture 4">
            <a:hlinkClick r:id="rId4"/>
          </p:cNvPr>
          <p:cNvPicPr>
            <a:picLocks noChangeAspect="1"/>
          </p:cNvPicPr>
          <p:nvPr/>
        </p:nvPicPr>
        <p:blipFill rotWithShape="1">
          <a:blip r:embed="rId5"/>
          <a:srcRect l="48355" t="29418" r="38706" b="49250"/>
          <a:stretch/>
        </p:blipFill>
        <p:spPr>
          <a:xfrm>
            <a:off x="5218386" y="560332"/>
            <a:ext cx="1592317" cy="2009447"/>
          </a:xfrm>
          <a:prstGeom prst="rect">
            <a:avLst/>
          </a:prstGeom>
        </p:spPr>
      </p:pic>
    </p:spTree>
    <p:extLst>
      <p:ext uri="{BB962C8B-B14F-4D97-AF65-F5344CB8AC3E}">
        <p14:creationId xmlns:p14="http://schemas.microsoft.com/office/powerpoint/2010/main" val="1325972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1524" y="785101"/>
            <a:ext cx="10058400" cy="3046988"/>
          </a:xfrm>
          <a:prstGeom prst="rect">
            <a:avLst/>
          </a:prstGeom>
          <a:noFill/>
        </p:spPr>
        <p:txBody>
          <a:bodyPr wrap="square" rtlCol="0">
            <a:spAutoFit/>
          </a:bodyPr>
          <a:lstStyle/>
          <a:p>
            <a:pPr algn="ctr"/>
            <a:r>
              <a:rPr lang="en-US" sz="7200" u="sng" dirty="0" smtClean="0">
                <a:latin typeface="Segoe UI Semibold" panose="020B0702040204020203" pitchFamily="34" charset="0"/>
              </a:rPr>
              <a:t>Lesson 1 </a:t>
            </a:r>
          </a:p>
          <a:p>
            <a:pPr algn="ctr"/>
            <a:r>
              <a:rPr lang="en-US" sz="6000" u="sng" dirty="0" smtClean="0">
                <a:latin typeface="Segoe UI Semibold" panose="020B0702040204020203" pitchFamily="34" charset="0"/>
              </a:rPr>
              <a:t>Mainframes and Microprocessors</a:t>
            </a:r>
          </a:p>
        </p:txBody>
      </p:sp>
      <p:sp>
        <p:nvSpPr>
          <p:cNvPr id="3" name="Date Placeholder 6"/>
          <p:cNvSpPr>
            <a:spLocks noGrp="1"/>
          </p:cNvSpPr>
          <p:nvPr>
            <p:ph type="dt" sz="half" idx="10"/>
          </p:nvPr>
        </p:nvSpPr>
        <p:spPr>
          <a:xfrm>
            <a:off x="8812924" y="231103"/>
            <a:ext cx="3250324" cy="369332"/>
          </a:xfrm>
        </p:spPr>
        <p:txBody>
          <a:bodyPr/>
          <a:lstStyle/>
          <a:p>
            <a:fld id="{5228E89D-FD74-47B5-AE0F-87B3F5E8E196}" type="datetime2">
              <a:rPr lang="en-US" sz="2000" smtClean="0">
                <a:solidFill>
                  <a:schemeClr val="tx1"/>
                </a:solidFill>
              </a:rPr>
              <a:t>Monday, April 09, 2018</a:t>
            </a:fld>
            <a:endParaRPr lang="en-US" sz="2000" dirty="0">
              <a:solidFill>
                <a:schemeClr val="tx1"/>
              </a:solidFill>
            </a:endParaRPr>
          </a:p>
        </p:txBody>
      </p:sp>
      <p:sp>
        <p:nvSpPr>
          <p:cNvPr id="5" name="Content Placeholder 2"/>
          <p:cNvSpPr>
            <a:spLocks noGrp="1"/>
          </p:cNvSpPr>
          <p:nvPr>
            <p:ph idx="1"/>
          </p:nvPr>
        </p:nvSpPr>
        <p:spPr>
          <a:xfrm>
            <a:off x="568685" y="4255552"/>
            <a:ext cx="11225048" cy="1956061"/>
          </a:xfrm>
          <a:solidFill>
            <a:schemeClr val="bg1">
              <a:alpha val="49000"/>
            </a:schemeClr>
          </a:solidFill>
        </p:spPr>
        <p:txBody>
          <a:bodyPr>
            <a:noAutofit/>
          </a:bodyPr>
          <a:lstStyle/>
          <a:p>
            <a:r>
              <a:rPr lang="en-US" sz="4000" dirty="0"/>
              <a:t>I </a:t>
            </a:r>
            <a:r>
              <a:rPr lang="en-US" sz="4000" dirty="0" smtClean="0"/>
              <a:t>can list a number of digital devices.</a:t>
            </a:r>
            <a:endParaRPr lang="en-US" sz="4000" dirty="0"/>
          </a:p>
          <a:p>
            <a:r>
              <a:rPr lang="en-US" sz="4000" dirty="0"/>
              <a:t>I </a:t>
            </a:r>
            <a:r>
              <a:rPr lang="en-US" sz="4000" dirty="0" smtClean="0"/>
              <a:t>will be able to describe the difference between a mainframe, server and supercomputer.</a:t>
            </a:r>
            <a:endParaRPr lang="en-US" sz="4000" dirty="0"/>
          </a:p>
        </p:txBody>
      </p:sp>
    </p:spTree>
    <p:extLst>
      <p:ext uri="{BB962C8B-B14F-4D97-AF65-F5344CB8AC3E}">
        <p14:creationId xmlns:p14="http://schemas.microsoft.com/office/powerpoint/2010/main" val="1853609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0253" y="220002"/>
            <a:ext cx="679384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What will we do today?</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Oval 4"/>
          <p:cNvSpPr/>
          <p:nvPr/>
        </p:nvSpPr>
        <p:spPr>
          <a:xfrm>
            <a:off x="1391478" y="1151209"/>
            <a:ext cx="804478" cy="86677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latin typeface="Aharoni" panose="02010803020104030203" pitchFamily="2" charset="-79"/>
                <a:cs typeface="Aharoni" panose="02010803020104030203" pitchFamily="2" charset="-79"/>
              </a:rPr>
              <a:t>1</a:t>
            </a:r>
            <a:endParaRPr lang="en-US" sz="8000" dirty="0">
              <a:latin typeface="Aharoni" panose="02010803020104030203" pitchFamily="2" charset="-79"/>
              <a:cs typeface="Aharoni" panose="02010803020104030203" pitchFamily="2" charset="-79"/>
            </a:endParaRPr>
          </a:p>
        </p:txBody>
      </p:sp>
      <p:sp>
        <p:nvSpPr>
          <p:cNvPr id="6" name="Oval 5"/>
          <p:cNvSpPr/>
          <p:nvPr/>
        </p:nvSpPr>
        <p:spPr>
          <a:xfrm>
            <a:off x="3994079" y="1236265"/>
            <a:ext cx="819808" cy="96169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latin typeface="Aharoni" panose="02010803020104030203" pitchFamily="2" charset="-79"/>
                <a:cs typeface="Aharoni" panose="02010803020104030203" pitchFamily="2" charset="-79"/>
              </a:rPr>
              <a:t>2</a:t>
            </a:r>
            <a:endParaRPr lang="en-US" sz="8000" dirty="0">
              <a:latin typeface="Aharoni" panose="02010803020104030203" pitchFamily="2" charset="-79"/>
              <a:cs typeface="Aharoni" panose="02010803020104030203" pitchFamily="2" charset="-79"/>
            </a:endParaRPr>
          </a:p>
        </p:txBody>
      </p:sp>
      <p:sp>
        <p:nvSpPr>
          <p:cNvPr id="7" name="Oval 6"/>
          <p:cNvSpPr/>
          <p:nvPr/>
        </p:nvSpPr>
        <p:spPr>
          <a:xfrm>
            <a:off x="7129417" y="1253925"/>
            <a:ext cx="819808" cy="96169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Aharoni" panose="02010803020104030203" pitchFamily="2" charset="-79"/>
                <a:cs typeface="Aharoni" panose="02010803020104030203" pitchFamily="2" charset="-79"/>
              </a:rPr>
              <a:t>3</a:t>
            </a:r>
          </a:p>
        </p:txBody>
      </p:sp>
      <p:sp>
        <p:nvSpPr>
          <p:cNvPr id="8" name="Oval 7"/>
          <p:cNvSpPr/>
          <p:nvPr/>
        </p:nvSpPr>
        <p:spPr>
          <a:xfrm>
            <a:off x="10240734" y="1282438"/>
            <a:ext cx="819808" cy="96169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latin typeface="Aharoni" panose="02010803020104030203" pitchFamily="2" charset="-79"/>
                <a:cs typeface="Aharoni" panose="02010803020104030203" pitchFamily="2" charset="-79"/>
              </a:rPr>
              <a:t>4</a:t>
            </a:r>
            <a:endParaRPr lang="en-US" sz="8000" dirty="0">
              <a:latin typeface="Aharoni" panose="02010803020104030203" pitchFamily="2" charset="-79"/>
              <a:cs typeface="Aharoni" panose="02010803020104030203" pitchFamily="2" charset="-79"/>
            </a:endParaRPr>
          </a:p>
        </p:txBody>
      </p:sp>
      <p:sp>
        <p:nvSpPr>
          <p:cNvPr id="12" name="Right Arrow 11"/>
          <p:cNvSpPr/>
          <p:nvPr/>
        </p:nvSpPr>
        <p:spPr>
          <a:xfrm>
            <a:off x="5985372" y="2879799"/>
            <a:ext cx="487134" cy="5736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6612" y="4101639"/>
            <a:ext cx="2743200" cy="1477328"/>
          </a:xfrm>
          <a:prstGeom prst="rect">
            <a:avLst/>
          </a:prstGeom>
          <a:noFill/>
        </p:spPr>
        <p:txBody>
          <a:bodyPr wrap="square" rtlCol="0">
            <a:spAutoFit/>
          </a:bodyPr>
          <a:lstStyle/>
          <a:p>
            <a:pPr algn="ctr"/>
            <a:r>
              <a:rPr lang="en-US" b="1" dirty="0" smtClean="0"/>
              <a:t>Write</a:t>
            </a:r>
            <a:r>
              <a:rPr lang="en-US" dirty="0" smtClean="0"/>
              <a:t> down the LOs and research the three types of computer. Write the definitions in your COPY BOOK and GLOSSARY</a:t>
            </a:r>
            <a:endParaRPr lang="en-US" dirty="0"/>
          </a:p>
        </p:txBody>
      </p:sp>
      <p:sp>
        <p:nvSpPr>
          <p:cNvPr id="14" name="TextBox 13"/>
          <p:cNvSpPr txBox="1"/>
          <p:nvPr/>
        </p:nvSpPr>
        <p:spPr>
          <a:xfrm>
            <a:off x="3242172" y="4347130"/>
            <a:ext cx="2743200" cy="1200329"/>
          </a:xfrm>
          <a:prstGeom prst="rect">
            <a:avLst/>
          </a:prstGeom>
          <a:noFill/>
        </p:spPr>
        <p:txBody>
          <a:bodyPr wrap="square" rtlCol="0">
            <a:spAutoFit/>
          </a:bodyPr>
          <a:lstStyle/>
          <a:p>
            <a:pPr algn="ctr"/>
            <a:r>
              <a:rPr lang="en-US" b="1" dirty="0" smtClean="0"/>
              <a:t>Discuss the three key words and write them in your book. Match them to the logo.</a:t>
            </a:r>
            <a:endParaRPr lang="en-US" dirty="0"/>
          </a:p>
        </p:txBody>
      </p:sp>
      <p:pic>
        <p:nvPicPr>
          <p:cNvPr id="1026" name="Picture 2" descr="Icon, Symbol, Pen, Pencil, Design, Art, Stroke, No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644" y="5488527"/>
            <a:ext cx="1142994" cy="114299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412720" y="4347130"/>
            <a:ext cx="2743200" cy="646331"/>
          </a:xfrm>
          <a:prstGeom prst="rect">
            <a:avLst/>
          </a:prstGeom>
          <a:noFill/>
        </p:spPr>
        <p:txBody>
          <a:bodyPr wrap="square" rtlCol="0">
            <a:spAutoFit/>
          </a:bodyPr>
          <a:lstStyle/>
          <a:p>
            <a:pPr algn="ctr"/>
            <a:r>
              <a:rPr lang="en-US" b="1" dirty="0" smtClean="0"/>
              <a:t>List the microprocessors in your home.</a:t>
            </a:r>
            <a:endParaRPr lang="en-US" b="1" dirty="0"/>
          </a:p>
        </p:txBody>
      </p:sp>
      <p:sp>
        <p:nvSpPr>
          <p:cNvPr id="21" name="TextBox 20"/>
          <p:cNvSpPr txBox="1"/>
          <p:nvPr/>
        </p:nvSpPr>
        <p:spPr>
          <a:xfrm>
            <a:off x="9613293" y="4394208"/>
            <a:ext cx="2397875" cy="923330"/>
          </a:xfrm>
          <a:prstGeom prst="rect">
            <a:avLst/>
          </a:prstGeom>
          <a:noFill/>
        </p:spPr>
        <p:txBody>
          <a:bodyPr wrap="square" rtlCol="0">
            <a:spAutoFit/>
          </a:bodyPr>
          <a:lstStyle/>
          <a:p>
            <a:pPr algn="ctr"/>
            <a:r>
              <a:rPr lang="en-US" b="1" dirty="0" smtClean="0"/>
              <a:t>Feedback to the teacher what you have learn today.</a:t>
            </a:r>
            <a:endParaRPr lang="en-US" b="1" dirty="0"/>
          </a:p>
        </p:txBody>
      </p:sp>
      <p:sp>
        <p:nvSpPr>
          <p:cNvPr id="23" name="Right Arrow 22"/>
          <p:cNvSpPr/>
          <p:nvPr/>
        </p:nvSpPr>
        <p:spPr>
          <a:xfrm>
            <a:off x="2730133" y="2852954"/>
            <a:ext cx="487134" cy="5736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9155920" y="2879799"/>
            <a:ext cx="487134" cy="5736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utoShape 2" descr="Image result for chrom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 name="Picture 27"/>
          <p:cNvPicPr>
            <a:picLocks noChangeAspect="1"/>
          </p:cNvPicPr>
          <p:nvPr/>
        </p:nvPicPr>
        <p:blipFill rotWithShape="1">
          <a:blip r:embed="rId4"/>
          <a:srcRect l="58306" t="34704" r="9129" b="18586"/>
          <a:stretch/>
        </p:blipFill>
        <p:spPr>
          <a:xfrm>
            <a:off x="10119387" y="5399582"/>
            <a:ext cx="1062501" cy="1142994"/>
          </a:xfrm>
          <a:prstGeom prst="rect">
            <a:avLst/>
          </a:prstGeom>
        </p:spPr>
      </p:pic>
      <p:pic>
        <p:nvPicPr>
          <p:cNvPr id="29" name="Picture 28"/>
          <p:cNvPicPr>
            <a:picLocks noChangeAspect="1"/>
          </p:cNvPicPr>
          <p:nvPr/>
        </p:nvPicPr>
        <p:blipFill rotWithShape="1">
          <a:blip r:embed="rId5"/>
          <a:srcRect l="62662" t="33513" r="14062" b="19720"/>
          <a:stretch/>
        </p:blipFill>
        <p:spPr>
          <a:xfrm>
            <a:off x="10284993" y="2600778"/>
            <a:ext cx="941155" cy="1418268"/>
          </a:xfrm>
          <a:prstGeom prst="rect">
            <a:avLst/>
          </a:prstGeom>
          <a:ln w="38100">
            <a:solidFill>
              <a:schemeClr val="tx1"/>
            </a:solidFill>
          </a:ln>
        </p:spPr>
      </p:pic>
      <p:pic>
        <p:nvPicPr>
          <p:cNvPr id="25" name="Picture 24"/>
          <p:cNvPicPr>
            <a:picLocks noChangeAspect="1"/>
          </p:cNvPicPr>
          <p:nvPr/>
        </p:nvPicPr>
        <p:blipFill rotWithShape="1">
          <a:blip r:embed="rId4"/>
          <a:srcRect l="58306" t="34704" r="9129" b="18586"/>
          <a:stretch/>
        </p:blipFill>
        <p:spPr>
          <a:xfrm>
            <a:off x="3958110" y="5578967"/>
            <a:ext cx="1062501" cy="1142994"/>
          </a:xfrm>
          <a:prstGeom prst="rect">
            <a:avLst/>
          </a:prstGeom>
        </p:spPr>
      </p:pic>
      <p:pic>
        <p:nvPicPr>
          <p:cNvPr id="3" name="Picture 2"/>
          <p:cNvPicPr>
            <a:picLocks noChangeAspect="1"/>
          </p:cNvPicPr>
          <p:nvPr/>
        </p:nvPicPr>
        <p:blipFill rotWithShape="1">
          <a:blip r:embed="rId6"/>
          <a:srcRect l="20798" t="24461" r="4849" b="20582"/>
          <a:stretch/>
        </p:blipFill>
        <p:spPr>
          <a:xfrm>
            <a:off x="155575" y="2526570"/>
            <a:ext cx="2406130" cy="1333833"/>
          </a:xfrm>
          <a:prstGeom prst="rect">
            <a:avLst/>
          </a:prstGeom>
          <a:ln w="38100">
            <a:solidFill>
              <a:schemeClr val="tx1"/>
            </a:solidFill>
          </a:ln>
        </p:spPr>
      </p:pic>
      <p:pic>
        <p:nvPicPr>
          <p:cNvPr id="15" name="Picture 14"/>
          <p:cNvPicPr>
            <a:picLocks noChangeAspect="1"/>
          </p:cNvPicPr>
          <p:nvPr/>
        </p:nvPicPr>
        <p:blipFill rotWithShape="1">
          <a:blip r:embed="rId7"/>
          <a:srcRect l="270" t="30927" r="83566" b="20797"/>
          <a:stretch/>
        </p:blipFill>
        <p:spPr>
          <a:xfrm>
            <a:off x="4139276" y="2517736"/>
            <a:ext cx="700170" cy="1568381"/>
          </a:xfrm>
          <a:prstGeom prst="rect">
            <a:avLst/>
          </a:prstGeom>
          <a:ln w="38100">
            <a:solidFill>
              <a:schemeClr val="tx1"/>
            </a:solidFill>
          </a:ln>
        </p:spPr>
      </p:pic>
      <p:pic>
        <p:nvPicPr>
          <p:cNvPr id="16" name="Picture 15"/>
          <p:cNvPicPr>
            <a:picLocks noChangeAspect="1"/>
          </p:cNvPicPr>
          <p:nvPr/>
        </p:nvPicPr>
        <p:blipFill rotWithShape="1">
          <a:blip r:embed="rId8"/>
          <a:srcRect l="108" t="52264" r="84537" b="23168"/>
          <a:stretch/>
        </p:blipFill>
        <p:spPr>
          <a:xfrm>
            <a:off x="6869570" y="2411277"/>
            <a:ext cx="1497724" cy="1797269"/>
          </a:xfrm>
          <a:prstGeom prst="rect">
            <a:avLst/>
          </a:prstGeom>
          <a:ln w="38100">
            <a:solidFill>
              <a:schemeClr val="tx1"/>
            </a:solidFill>
          </a:ln>
        </p:spPr>
      </p:pic>
      <p:pic>
        <p:nvPicPr>
          <p:cNvPr id="26" name="Picture 2" descr="Icon, Symbol, Pen, Pencil, Design, Art, Stroke, No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3827" y="5488527"/>
            <a:ext cx="1142994" cy="114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415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6"/>
          <p:cNvSpPr>
            <a:spLocks noGrp="1"/>
          </p:cNvSpPr>
          <p:nvPr>
            <p:ph type="dt" sz="half" idx="10"/>
          </p:nvPr>
        </p:nvSpPr>
        <p:spPr>
          <a:xfrm>
            <a:off x="8812924" y="231103"/>
            <a:ext cx="3250324" cy="369332"/>
          </a:xfrm>
        </p:spPr>
        <p:txBody>
          <a:bodyPr/>
          <a:lstStyle/>
          <a:p>
            <a:fld id="{5228E89D-FD74-47B5-AE0F-87B3F5E8E196}" type="datetime2">
              <a:rPr lang="en-US" sz="2000" smtClean="0">
                <a:solidFill>
                  <a:schemeClr val="tx1"/>
                </a:solidFill>
              </a:rPr>
              <a:t>Monday, April 09, 2018</a:t>
            </a:fld>
            <a:endParaRPr lang="en-US" sz="2000" dirty="0">
              <a:solidFill>
                <a:schemeClr val="tx1"/>
              </a:solidFill>
            </a:endParaRPr>
          </a:p>
        </p:txBody>
      </p:sp>
      <p:sp>
        <p:nvSpPr>
          <p:cNvPr id="2" name="Rounded Rectangle 1"/>
          <p:cNvSpPr/>
          <p:nvPr/>
        </p:nvSpPr>
        <p:spPr>
          <a:xfrm>
            <a:off x="409904" y="2556495"/>
            <a:ext cx="3421117" cy="2047035"/>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MAINFRAME COMPUTER</a:t>
            </a:r>
            <a:endParaRPr lang="en-US" sz="2800" dirty="0"/>
          </a:p>
        </p:txBody>
      </p:sp>
      <p:sp>
        <p:nvSpPr>
          <p:cNvPr id="5" name="Rounded Rectangle 4"/>
          <p:cNvSpPr/>
          <p:nvPr/>
        </p:nvSpPr>
        <p:spPr>
          <a:xfrm>
            <a:off x="4219904" y="2594127"/>
            <a:ext cx="3421117" cy="2009403"/>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SERVER</a:t>
            </a:r>
            <a:endParaRPr lang="en-US" sz="2800" dirty="0"/>
          </a:p>
        </p:txBody>
      </p:sp>
      <p:sp>
        <p:nvSpPr>
          <p:cNvPr id="7" name="Rounded Rectangle 6"/>
          <p:cNvSpPr/>
          <p:nvPr/>
        </p:nvSpPr>
        <p:spPr>
          <a:xfrm>
            <a:off x="8234856" y="2556495"/>
            <a:ext cx="3421117" cy="2047036"/>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SUPERCOMPUTER</a:t>
            </a:r>
            <a:endParaRPr lang="en-US" sz="2800" dirty="0"/>
          </a:p>
        </p:txBody>
      </p:sp>
      <p:sp>
        <p:nvSpPr>
          <p:cNvPr id="8" name="Rectangle 7"/>
          <p:cNvSpPr/>
          <p:nvPr/>
        </p:nvSpPr>
        <p:spPr>
          <a:xfrm>
            <a:off x="130373" y="4498967"/>
            <a:ext cx="12195646"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Use the internet to find out what each of these computers does.</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669840" y="4994990"/>
            <a:ext cx="10013126"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TASK: Write a paragraph on each in your copy books.</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290308" y="6022782"/>
            <a:ext cx="11169788" cy="523220"/>
          </a:xfrm>
          <a:prstGeom prst="rect">
            <a:avLst/>
          </a:prstGeom>
          <a:solidFill>
            <a:schemeClr val="accent6">
              <a:lumMod val="40000"/>
              <a:lumOff val="60000"/>
            </a:schemeClr>
          </a:solidFill>
          <a:ln w="38100">
            <a:solidFill>
              <a:schemeClr val="tx1"/>
            </a:solidFill>
          </a:ln>
        </p:spPr>
        <p:txBody>
          <a:bodyPr wrap="non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STRETCH: Can you give an example for each one – where would it be used?</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11" name="Content Placeholder 2"/>
          <p:cNvSpPr>
            <a:spLocks noGrp="1"/>
          </p:cNvSpPr>
          <p:nvPr>
            <p:ph idx="1"/>
          </p:nvPr>
        </p:nvSpPr>
        <p:spPr>
          <a:xfrm>
            <a:off x="509753" y="208420"/>
            <a:ext cx="11225048" cy="1956061"/>
          </a:xfrm>
          <a:solidFill>
            <a:schemeClr val="bg1">
              <a:alpha val="49000"/>
            </a:schemeClr>
          </a:solidFill>
        </p:spPr>
        <p:txBody>
          <a:bodyPr>
            <a:noAutofit/>
          </a:bodyPr>
          <a:lstStyle/>
          <a:p>
            <a:pPr marL="0" indent="0">
              <a:buNone/>
            </a:pPr>
            <a:r>
              <a:rPr lang="en-US" sz="4000" b="1" u="sng" dirty="0" smtClean="0"/>
              <a:t>Learning Objectives:</a:t>
            </a:r>
          </a:p>
          <a:p>
            <a:r>
              <a:rPr lang="en-US" sz="3200" dirty="0" smtClean="0"/>
              <a:t>I can list a number of digital devices.</a:t>
            </a:r>
            <a:endParaRPr lang="en-US" sz="3200" dirty="0"/>
          </a:p>
          <a:p>
            <a:r>
              <a:rPr lang="en-US" sz="3200" dirty="0"/>
              <a:t>I </a:t>
            </a:r>
            <a:r>
              <a:rPr lang="en-US" sz="3200" dirty="0" smtClean="0"/>
              <a:t>will be able to describe three different types of computer.</a:t>
            </a:r>
            <a:endParaRPr lang="en-US" sz="3200" dirty="0"/>
          </a:p>
        </p:txBody>
      </p:sp>
    </p:spTree>
    <p:extLst>
      <p:ext uri="{BB962C8B-B14F-4D97-AF65-F5344CB8AC3E}">
        <p14:creationId xmlns:p14="http://schemas.microsoft.com/office/powerpoint/2010/main" val="1668126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386" y="103868"/>
            <a:ext cx="10515600" cy="1325563"/>
          </a:xfrm>
        </p:spPr>
        <p:txBody>
          <a:bodyPr/>
          <a:lstStyle/>
          <a:p>
            <a:r>
              <a:rPr lang="en-US" b="1" u="sng" dirty="0" smtClean="0"/>
              <a:t>What is a microprocessor?</a:t>
            </a:r>
            <a:endParaRPr lang="en-US" b="1" u="sng" dirty="0"/>
          </a:p>
        </p:txBody>
      </p:sp>
      <p:sp>
        <p:nvSpPr>
          <p:cNvPr id="3" name="Content Placeholder 2"/>
          <p:cNvSpPr>
            <a:spLocks noGrp="1"/>
          </p:cNvSpPr>
          <p:nvPr>
            <p:ph idx="1"/>
          </p:nvPr>
        </p:nvSpPr>
        <p:spPr>
          <a:xfrm>
            <a:off x="620486" y="1429431"/>
            <a:ext cx="4757057" cy="4623026"/>
          </a:xfrm>
          <a:solidFill>
            <a:schemeClr val="bg1">
              <a:alpha val="49000"/>
            </a:schemeClr>
          </a:solidFill>
          <a:ln w="38100">
            <a:solidFill>
              <a:schemeClr val="tx1"/>
            </a:solidFill>
          </a:ln>
        </p:spPr>
        <p:txBody>
          <a:bodyPr/>
          <a:lstStyle/>
          <a:p>
            <a:pPr marL="0" indent="0" algn="ctr">
              <a:buNone/>
            </a:pPr>
            <a:r>
              <a:rPr lang="en-US" dirty="0" smtClean="0"/>
              <a:t>All computers are made up of microprocessors.</a:t>
            </a:r>
          </a:p>
          <a:p>
            <a:pPr marL="0" indent="0" algn="ctr">
              <a:buNone/>
            </a:pPr>
            <a:endParaRPr lang="en-US" dirty="0"/>
          </a:p>
          <a:p>
            <a:pPr marL="0" indent="0" algn="ctr">
              <a:buNone/>
            </a:pPr>
            <a:r>
              <a:rPr lang="en-US" dirty="0" smtClean="0"/>
              <a:t>They are the ‘engines’ of the computer.</a:t>
            </a:r>
          </a:p>
          <a:p>
            <a:pPr marL="0" indent="0" algn="ctr">
              <a:buNone/>
            </a:pPr>
            <a:endParaRPr lang="en-US" dirty="0"/>
          </a:p>
          <a:p>
            <a:pPr marL="0" indent="0" algn="ctr">
              <a:buNone/>
            </a:pPr>
            <a:r>
              <a:rPr lang="en-US" dirty="0" smtClean="0"/>
              <a:t>They take in data – do something with it – and output it somewhere else in the computer.</a:t>
            </a:r>
            <a:endParaRPr lang="en-US" dirty="0"/>
          </a:p>
        </p:txBody>
      </p:sp>
      <p:pic>
        <p:nvPicPr>
          <p:cNvPr id="1026" name="Picture 2" descr="Image result for microproces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3343" y="1506637"/>
            <a:ext cx="4757057" cy="454582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729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386" y="103868"/>
            <a:ext cx="10515600" cy="1325563"/>
          </a:xfrm>
        </p:spPr>
        <p:txBody>
          <a:bodyPr/>
          <a:lstStyle/>
          <a:p>
            <a:r>
              <a:rPr lang="en-US" b="1" u="sng" dirty="0" smtClean="0"/>
              <a:t>What is a peripheral device?</a:t>
            </a:r>
            <a:endParaRPr lang="en-US" b="1" u="sng" dirty="0"/>
          </a:p>
        </p:txBody>
      </p:sp>
      <p:sp>
        <p:nvSpPr>
          <p:cNvPr id="3" name="Content Placeholder 2"/>
          <p:cNvSpPr>
            <a:spLocks noGrp="1"/>
          </p:cNvSpPr>
          <p:nvPr>
            <p:ph idx="1"/>
          </p:nvPr>
        </p:nvSpPr>
        <p:spPr>
          <a:xfrm>
            <a:off x="620486" y="1429431"/>
            <a:ext cx="4757057" cy="4623026"/>
          </a:xfrm>
          <a:solidFill>
            <a:schemeClr val="bg1">
              <a:alpha val="49000"/>
            </a:schemeClr>
          </a:solidFill>
          <a:ln w="38100">
            <a:solidFill>
              <a:schemeClr val="tx1"/>
            </a:solidFill>
          </a:ln>
        </p:spPr>
        <p:txBody>
          <a:bodyPr>
            <a:normAutofit/>
          </a:bodyPr>
          <a:lstStyle/>
          <a:p>
            <a:pPr marL="0" indent="0" algn="ctr">
              <a:buNone/>
            </a:pPr>
            <a:r>
              <a:rPr lang="en-US" sz="3200" dirty="0" smtClean="0"/>
              <a:t>In English ‘peripheral’ means something on the edge or on the outside.</a:t>
            </a:r>
          </a:p>
          <a:p>
            <a:pPr marL="0" indent="0" algn="ctr">
              <a:buNone/>
            </a:pPr>
            <a:endParaRPr lang="en-US" sz="3200" dirty="0"/>
          </a:p>
          <a:p>
            <a:pPr marL="0" indent="0" algn="ctr">
              <a:buNone/>
            </a:pPr>
            <a:r>
              <a:rPr lang="en-US" sz="3200" dirty="0" smtClean="0"/>
              <a:t>In computing a ‘peripheral device’ is one that is connected to the computer.</a:t>
            </a:r>
            <a:endParaRPr lang="en-US" sz="3200" dirty="0"/>
          </a:p>
        </p:txBody>
      </p:sp>
      <p:pic>
        <p:nvPicPr>
          <p:cNvPr id="2050" name="Picture 2" descr="Image result for peripheral de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114" y="1468034"/>
            <a:ext cx="4757057" cy="454582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50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9628" y="0"/>
            <a:ext cx="5050972" cy="1325563"/>
          </a:xfrm>
        </p:spPr>
        <p:txBody>
          <a:bodyPr/>
          <a:lstStyle/>
          <a:p>
            <a:r>
              <a:rPr lang="en-US" b="1" u="sng" dirty="0" smtClean="0"/>
              <a:t>What is an upgrade?</a:t>
            </a:r>
            <a:endParaRPr lang="en-US" b="1" u="sng" dirty="0"/>
          </a:p>
        </p:txBody>
      </p:sp>
      <p:sp>
        <p:nvSpPr>
          <p:cNvPr id="3" name="Content Placeholder 2"/>
          <p:cNvSpPr>
            <a:spLocks noGrp="1"/>
          </p:cNvSpPr>
          <p:nvPr>
            <p:ph idx="1"/>
          </p:nvPr>
        </p:nvSpPr>
        <p:spPr>
          <a:xfrm>
            <a:off x="620486" y="1429431"/>
            <a:ext cx="4757057" cy="4623026"/>
          </a:xfrm>
          <a:solidFill>
            <a:schemeClr val="bg1">
              <a:alpha val="49000"/>
            </a:schemeClr>
          </a:solidFill>
          <a:ln w="38100">
            <a:solidFill>
              <a:schemeClr val="tx1"/>
            </a:solidFill>
          </a:ln>
        </p:spPr>
        <p:txBody>
          <a:bodyPr>
            <a:normAutofit lnSpcReduction="10000"/>
          </a:bodyPr>
          <a:lstStyle/>
          <a:p>
            <a:pPr marL="0" indent="0" algn="ctr">
              <a:buNone/>
            </a:pPr>
            <a:r>
              <a:rPr lang="en-US" dirty="0" smtClean="0"/>
              <a:t>In computing when you ‘upgrade’ you add something to a computer to make it better.</a:t>
            </a:r>
          </a:p>
          <a:p>
            <a:pPr marL="0" indent="0" algn="ctr">
              <a:buNone/>
            </a:pPr>
            <a:endParaRPr lang="en-US" dirty="0"/>
          </a:p>
          <a:p>
            <a:pPr marL="0" indent="0" algn="ctr">
              <a:buNone/>
            </a:pPr>
            <a:r>
              <a:rPr lang="en-US" dirty="0" smtClean="0"/>
              <a:t>Or you could replace the hardware entirely with a better version.</a:t>
            </a:r>
          </a:p>
          <a:p>
            <a:pPr marL="0" indent="0" algn="ctr">
              <a:buNone/>
            </a:pPr>
            <a:endParaRPr lang="en-US" dirty="0"/>
          </a:p>
          <a:p>
            <a:pPr marL="0" indent="0" algn="ctr">
              <a:buNone/>
            </a:pPr>
            <a:r>
              <a:rPr lang="en-US" dirty="0" smtClean="0"/>
              <a:t> This could be hardware or software.</a:t>
            </a:r>
            <a:endParaRPr lang="en-US" dirty="0"/>
          </a:p>
        </p:txBody>
      </p:sp>
      <p:pic>
        <p:nvPicPr>
          <p:cNvPr id="2052" name="Picture 4" descr="iPhone 6S Lineup"/>
          <p:cNvPicPr>
            <a:picLocks noChangeAspect="1" noChangeArrowheads="1"/>
          </p:cNvPicPr>
          <p:nvPr/>
        </p:nvPicPr>
        <p:blipFill rotWithShape="1">
          <a:blip r:embed="rId2">
            <a:extLst>
              <a:ext uri="{28A0092B-C50C-407E-A947-70E740481C1C}">
                <a14:useLocalDpi xmlns:a14="http://schemas.microsoft.com/office/drawing/2010/main" val="0"/>
              </a:ext>
            </a:extLst>
          </a:blip>
          <a:srcRect l="41100" b="24007"/>
          <a:stretch/>
        </p:blipFill>
        <p:spPr bwMode="auto">
          <a:xfrm>
            <a:off x="6232071" y="1429431"/>
            <a:ext cx="4757057" cy="462302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26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0"/>
            <a:ext cx="11035862" cy="1325563"/>
          </a:xfrm>
        </p:spPr>
        <p:txBody>
          <a:bodyPr>
            <a:normAutofit/>
          </a:bodyPr>
          <a:lstStyle/>
          <a:p>
            <a:pPr algn="ctr"/>
            <a:r>
              <a:rPr lang="en-US" b="1" u="sng" dirty="0" smtClean="0"/>
              <a:t>Which icon would best go with each keyword? Add to your book.</a:t>
            </a:r>
            <a:endParaRPr lang="en-US" b="1" u="sng" dirty="0"/>
          </a:p>
        </p:txBody>
      </p:sp>
      <p:sp>
        <p:nvSpPr>
          <p:cNvPr id="3" name="Content Placeholder 2"/>
          <p:cNvSpPr>
            <a:spLocks noGrp="1"/>
          </p:cNvSpPr>
          <p:nvPr>
            <p:ph idx="1"/>
          </p:nvPr>
        </p:nvSpPr>
        <p:spPr>
          <a:xfrm>
            <a:off x="620486" y="1429431"/>
            <a:ext cx="4757057" cy="4623026"/>
          </a:xfrm>
          <a:solidFill>
            <a:schemeClr val="bg1">
              <a:alpha val="49000"/>
            </a:schemeClr>
          </a:solidFill>
          <a:ln w="38100">
            <a:solidFill>
              <a:schemeClr val="tx1"/>
            </a:solidFill>
          </a:ln>
        </p:spPr>
        <p:txBody>
          <a:bodyPr>
            <a:normAutofit/>
          </a:bodyPr>
          <a:lstStyle/>
          <a:p>
            <a:pPr marL="0" indent="0" algn="ctr">
              <a:buNone/>
            </a:pPr>
            <a:r>
              <a:rPr lang="en-US" dirty="0" smtClean="0"/>
              <a:t>Upgrade</a:t>
            </a:r>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r>
              <a:rPr lang="en-US" dirty="0" smtClean="0"/>
              <a:t>Peripheral Device</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dirty="0" smtClean="0"/>
              <a:t>Microprocessor</a:t>
            </a:r>
          </a:p>
          <a:p>
            <a:pPr marL="0" indent="0" algn="ctr">
              <a:buNone/>
            </a:pPr>
            <a:endParaRPr lang="en-US" dirty="0"/>
          </a:p>
          <a:p>
            <a:pPr marL="0" indent="0" algn="ctr">
              <a:buNone/>
            </a:pPr>
            <a:endParaRPr lang="en-US" dirty="0" smtClean="0"/>
          </a:p>
        </p:txBody>
      </p:sp>
      <p:sp>
        <p:nvSpPr>
          <p:cNvPr id="5" name="Content Placeholder 2"/>
          <p:cNvSpPr txBox="1">
            <a:spLocks/>
          </p:cNvSpPr>
          <p:nvPr/>
        </p:nvSpPr>
        <p:spPr>
          <a:xfrm>
            <a:off x="6085114" y="1429431"/>
            <a:ext cx="4757057" cy="4623026"/>
          </a:xfrm>
          <a:prstGeom prst="rect">
            <a:avLst/>
          </a:prstGeom>
          <a:solidFill>
            <a:schemeClr val="bg1">
              <a:alpha val="49000"/>
            </a:schemeClr>
          </a:solidFill>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smtClean="0"/>
          </a:p>
        </p:txBody>
      </p:sp>
      <p:pic>
        <p:nvPicPr>
          <p:cNvPr id="4" name="Picture 3"/>
          <p:cNvPicPr>
            <a:picLocks noChangeAspect="1"/>
          </p:cNvPicPr>
          <p:nvPr/>
        </p:nvPicPr>
        <p:blipFill rotWithShape="1">
          <a:blip r:embed="rId3"/>
          <a:srcRect l="56519" t="33728" r="7920" b="20366"/>
          <a:stretch/>
        </p:blipFill>
        <p:spPr>
          <a:xfrm>
            <a:off x="7866993" y="1781503"/>
            <a:ext cx="1188705" cy="1150883"/>
          </a:xfrm>
          <a:prstGeom prst="rect">
            <a:avLst/>
          </a:prstGeom>
          <a:ln w="38100">
            <a:solidFill>
              <a:schemeClr val="tx1"/>
            </a:solidFill>
          </a:ln>
        </p:spPr>
      </p:pic>
      <p:pic>
        <p:nvPicPr>
          <p:cNvPr id="6" name="Picture 5"/>
          <p:cNvPicPr>
            <a:picLocks noChangeAspect="1"/>
          </p:cNvPicPr>
          <p:nvPr/>
        </p:nvPicPr>
        <p:blipFill rotWithShape="1">
          <a:blip r:embed="rId4"/>
          <a:srcRect l="60560" t="38254" r="12285" b="24893"/>
          <a:stretch/>
        </p:blipFill>
        <p:spPr>
          <a:xfrm>
            <a:off x="7866992" y="3165502"/>
            <a:ext cx="1188705" cy="1150883"/>
          </a:xfrm>
          <a:prstGeom prst="rect">
            <a:avLst/>
          </a:prstGeom>
          <a:ln w="38100">
            <a:solidFill>
              <a:schemeClr val="tx1"/>
            </a:solidFill>
          </a:ln>
        </p:spPr>
      </p:pic>
      <p:pic>
        <p:nvPicPr>
          <p:cNvPr id="7" name="Picture 6"/>
          <p:cNvPicPr>
            <a:picLocks noChangeAspect="1"/>
          </p:cNvPicPr>
          <p:nvPr/>
        </p:nvPicPr>
        <p:blipFill rotWithShape="1">
          <a:blip r:embed="rId5"/>
          <a:srcRect l="57328" t="37608" r="9375" b="22953"/>
          <a:stretch/>
        </p:blipFill>
        <p:spPr>
          <a:xfrm>
            <a:off x="7866992" y="4634274"/>
            <a:ext cx="1188705" cy="1219250"/>
          </a:xfrm>
          <a:prstGeom prst="rect">
            <a:avLst/>
          </a:prstGeom>
          <a:ln w="38100">
            <a:solidFill>
              <a:schemeClr val="tx1"/>
            </a:solidFill>
          </a:ln>
        </p:spPr>
      </p:pic>
    </p:spTree>
    <p:extLst>
      <p:ext uri="{BB962C8B-B14F-4D97-AF65-F5344CB8AC3E}">
        <p14:creationId xmlns:p14="http://schemas.microsoft.com/office/powerpoint/2010/main" val="3162102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434</TotalTime>
  <Words>512</Words>
  <Application>Microsoft Office PowerPoint</Application>
  <PresentationFormat>Widescreen</PresentationFormat>
  <Paragraphs>82</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Aharoni</vt:lpstr>
      <vt:lpstr>Arial</vt:lpstr>
      <vt:lpstr>Calibri</vt:lpstr>
      <vt:lpstr>Calibri Light</vt:lpstr>
      <vt:lpstr>Segoe UI Semibold</vt:lpstr>
      <vt:lpstr>Trebuchet MS</vt:lpstr>
      <vt:lpstr>Office Theme</vt:lpstr>
      <vt:lpstr>PowerPoint Presentation</vt:lpstr>
      <vt:lpstr>PowerPoint Presentation</vt:lpstr>
      <vt:lpstr>PowerPoint Presentation</vt:lpstr>
      <vt:lpstr>PowerPoint Presentation</vt:lpstr>
      <vt:lpstr>PowerPoint Presentation</vt:lpstr>
      <vt:lpstr>What is a microprocessor?</vt:lpstr>
      <vt:lpstr>What is a peripheral device?</vt:lpstr>
      <vt:lpstr>What is an upgrade?</vt:lpstr>
      <vt:lpstr>Which icon would best go with each keyword? Add to your book.</vt:lpstr>
      <vt:lpstr>How many devices in your home use microprocessors? Make a list.</vt:lpstr>
      <vt:lpstr>How many devices in your home use microprocessors? Make a list.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Grange</dc:creator>
  <cp:lastModifiedBy>Paul Grange</cp:lastModifiedBy>
  <cp:revision>35</cp:revision>
  <dcterms:created xsi:type="dcterms:W3CDTF">2018-01-15T08:27:37Z</dcterms:created>
  <dcterms:modified xsi:type="dcterms:W3CDTF">2018-04-09T06:45:53Z</dcterms:modified>
</cp:coreProperties>
</file>